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286" r:id="rId5"/>
    <p:sldId id="569" r:id="rId6"/>
    <p:sldId id="564" r:id="rId7"/>
    <p:sldId id="563" r:id="rId8"/>
    <p:sldId id="567" r:id="rId9"/>
    <p:sldId id="570" r:id="rId10"/>
    <p:sldId id="568" r:id="rId11"/>
    <p:sldId id="565" r:id="rId12"/>
    <p:sldId id="573" r:id="rId13"/>
    <p:sldId id="572" r:id="rId14"/>
    <p:sldId id="279" r:id="rId15"/>
    <p:sldId id="574" r:id="rId16"/>
    <p:sldId id="575" r:id="rId17"/>
    <p:sldId id="576" r:id="rId18"/>
    <p:sldId id="275" r:id="rId19"/>
    <p:sldId id="577" r:id="rId20"/>
    <p:sldId id="5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C861DD-125C-8242-B913-589C9F4EEDCA}" v="37" dt="2020-05-29T21:39:51.3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svg>
</file>

<file path=ppt/media/image11.sv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48F3B-BEE7-0C4D-AEAD-76CC10BDE678}" type="datetimeFigureOut">
              <a:rPr lang="en-US" smtClean="0"/>
              <a:t>5/27/20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34CF8-E622-5A40-96AB-CFCF961F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64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code for the services is provided in the attached repos.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34CF8-E622-5A40-96AB-CFCF961FA2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924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services must be deployed into a Virtual Private Cloud. For this lab we’ve provided a cloud formation script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34CF8-E622-5A40-96AB-CFCF961FA2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629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0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1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ots &amp; Clien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114091A4-6334-524D-88E9-9FE988D64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-2" b="2101"/>
          <a:stretch/>
        </p:blipFill>
        <p:spPr>
          <a:xfrm rot="10800000" flipH="1">
            <a:off x="0" y="-483569"/>
            <a:ext cx="3809373" cy="7341569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AB55488-EFE1-3C4E-B07B-042D5B3A74A0}"/>
              </a:ext>
            </a:extLst>
          </p:cNvPr>
          <p:cNvSpPr/>
          <p:nvPr userDrawn="1"/>
        </p:nvSpPr>
        <p:spPr>
          <a:xfrm>
            <a:off x="9316528" y="-552091"/>
            <a:ext cx="3243220" cy="3245596"/>
          </a:xfrm>
          <a:prstGeom prst="ellipse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51301D5-E946-D94F-8724-7368A5E16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2711" y="3170817"/>
            <a:ext cx="8120271" cy="714795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br>
              <a:rPr lang="en-US"/>
            </a:br>
            <a:br>
              <a:rPr lang="en-US"/>
            </a:br>
            <a:r>
              <a:rPr lang="en-US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20B141C-9E8D-DB43-AF71-D501407B6C1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22711" y="4005526"/>
            <a:ext cx="8120271" cy="714796"/>
          </a:xfrm>
        </p:spPr>
        <p:txBody>
          <a:bodyPr>
            <a:normAutofit/>
          </a:bodyPr>
          <a:lstStyle>
            <a:lvl1pPr marL="0" indent="0">
              <a:buNone/>
              <a:defRPr lang="en-US" sz="1600" kern="1200" dirty="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B3CC75-635C-344F-BFDA-A35A26015AA3}"/>
              </a:ext>
            </a:extLst>
          </p:cNvPr>
          <p:cNvCxnSpPr>
            <a:cxnSpLocks/>
          </p:cNvCxnSpPr>
          <p:nvPr userDrawn="1"/>
        </p:nvCxnSpPr>
        <p:spPr>
          <a:xfrm>
            <a:off x="2830445" y="3885612"/>
            <a:ext cx="8002858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E85E38A-B906-F54A-B773-295E9634BDFB}"/>
              </a:ext>
            </a:extLst>
          </p:cNvPr>
          <p:cNvSpPr/>
          <p:nvPr userDrawn="1"/>
        </p:nvSpPr>
        <p:spPr>
          <a:xfrm>
            <a:off x="188844" y="5987143"/>
            <a:ext cx="2122726" cy="7018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80C2228-3554-5940-B956-BA9B7C40F0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065531" y="411151"/>
            <a:ext cx="1745214" cy="1570383"/>
          </a:xfrm>
          <a:solidFill>
            <a:schemeClr val="accent2">
              <a:lumMod val="9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Client logo here</a:t>
            </a:r>
          </a:p>
        </p:txBody>
      </p:sp>
      <p:pic>
        <p:nvPicPr>
          <p:cNvPr id="21" name="Picture 20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E25B30E5-4B5C-BA46-AC73-608E3F21EA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07" y="5878187"/>
            <a:ext cx="2063662" cy="782472"/>
          </a:xfrm>
          <a:prstGeom prst="rect">
            <a:avLst/>
          </a:prstGeom>
        </p:spPr>
      </p:pic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08B08BD3-42E7-4A52-BEEE-337561AC2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0445" y="2791027"/>
            <a:ext cx="8132529" cy="291907"/>
          </a:xfrm>
        </p:spPr>
        <p:txBody>
          <a:bodyPr>
            <a:normAutofit/>
          </a:bodyPr>
          <a:lstStyle>
            <a:lvl1pPr marL="0" indent="0">
              <a:buNone/>
              <a:defRPr lang="en-US" sz="1600" b="1" kern="1200" spc="300" dirty="0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7278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941725-D7E0-4153-9A10-8964F74D65DD}"/>
              </a:ext>
            </a:extLst>
          </p:cNvPr>
          <p:cNvSpPr/>
          <p:nvPr userDrawn="1"/>
        </p:nvSpPr>
        <p:spPr>
          <a:xfrm>
            <a:off x="-16543" y="0"/>
            <a:ext cx="3657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itting at a table&#10;&#10;Description automatically generated">
            <a:extLst>
              <a:ext uri="{FF2B5EF4-FFF2-40B4-BE49-F238E27FC236}">
                <a16:creationId xmlns:a16="http://schemas.microsoft.com/office/drawing/2014/main" id="{CCDC8AEB-DB60-4496-B6AD-43BBA2A9C7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1" r="35120"/>
          <a:stretch/>
        </p:blipFill>
        <p:spPr>
          <a:xfrm>
            <a:off x="-1" y="0"/>
            <a:ext cx="364105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61F1A7-7392-4DA7-93BC-624AA4081ECD}"/>
              </a:ext>
            </a:extLst>
          </p:cNvPr>
          <p:cNvSpPr/>
          <p:nvPr userDrawn="1"/>
        </p:nvSpPr>
        <p:spPr>
          <a:xfrm>
            <a:off x="-16543" y="-32327"/>
            <a:ext cx="3657600" cy="6890327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4FF0FC-929A-4A47-AF7D-A201C5906A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18090" y="727282"/>
            <a:ext cx="6460208" cy="918903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BA7A1B4-3FA9-46F4-9861-BBF18F6442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3602" y="2322419"/>
            <a:ext cx="3177309" cy="241636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953D9A5-CB5A-4148-A339-6D3AB46E56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18090" y="1677935"/>
            <a:ext cx="6460637" cy="4360863"/>
          </a:xfrm>
        </p:spPr>
        <p:txBody>
          <a:bodyPr>
            <a:normAutofit/>
          </a:bodyPr>
          <a:lstStyle>
            <a:lvl1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BAD33EC-1D6A-B04C-9D0B-E0E4660CC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7142BC-1045-4713-B3C3-58A910687A9A}"/>
              </a:ext>
            </a:extLst>
          </p:cNvPr>
          <p:cNvCxnSpPr>
            <a:cxnSpLocks/>
          </p:cNvCxnSpPr>
          <p:nvPr userDrawn="1"/>
        </p:nvCxnSpPr>
        <p:spPr>
          <a:xfrm>
            <a:off x="3952379" y="1555162"/>
            <a:ext cx="6425919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108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mage w/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72BEFA3-12A6-3346-A290-9E22FD375606}"/>
              </a:ext>
            </a:extLst>
          </p:cNvPr>
          <p:cNvSpPr/>
          <p:nvPr userDrawn="1"/>
        </p:nvSpPr>
        <p:spPr>
          <a:xfrm>
            <a:off x="0" y="0"/>
            <a:ext cx="199892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0F68174-8737-184E-B6CE-C57795839E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8" r="54375" b="19983"/>
          <a:stretch/>
        </p:blipFill>
        <p:spPr>
          <a:xfrm rot="10800000" flipH="1">
            <a:off x="1" y="-2"/>
            <a:ext cx="1998920" cy="685800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3610A438-C8E5-174E-BB22-47895E573BF7}"/>
              </a:ext>
            </a:extLst>
          </p:cNvPr>
          <p:cNvSpPr/>
          <p:nvPr userDrawn="1"/>
        </p:nvSpPr>
        <p:spPr>
          <a:xfrm>
            <a:off x="575872" y="1991273"/>
            <a:ext cx="2875369" cy="2875455"/>
          </a:xfrm>
          <a:prstGeom prst="ellipse">
            <a:avLst/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C15CEEF-2447-E040-B6CA-5C2EEB6D3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29224" y="560050"/>
            <a:ext cx="7493731" cy="132556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CE2D16D-2054-7045-8447-3E4F83C9285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027113" y="1680063"/>
            <a:ext cx="7454812" cy="4351338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3C0ECE7-0C56-7A4A-AE59-54C1E724D580}"/>
              </a:ext>
            </a:extLst>
          </p:cNvPr>
          <p:cNvCxnSpPr>
            <a:cxnSpLocks/>
          </p:cNvCxnSpPr>
          <p:nvPr userDrawn="1"/>
        </p:nvCxnSpPr>
        <p:spPr>
          <a:xfrm>
            <a:off x="4027113" y="1581539"/>
            <a:ext cx="7495842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FE613AD4-B617-5047-9D5E-2A777BF600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7456" y="2055016"/>
            <a:ext cx="2746375" cy="2747963"/>
          </a:xfrm>
          <a:prstGeom prst="ellipse">
            <a:avLst/>
          </a:prstGeom>
          <a:solidFill>
            <a:schemeClr val="tx2"/>
          </a:solidFill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41C73FE9-7461-D84E-A3CB-1026E23C2B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F7B4D070-CD73-44F6-8E91-F84139180D0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8294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Title +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72BEFA3-12A6-3346-A290-9E22FD375606}"/>
              </a:ext>
            </a:extLst>
          </p:cNvPr>
          <p:cNvSpPr/>
          <p:nvPr userDrawn="1"/>
        </p:nvSpPr>
        <p:spPr>
          <a:xfrm>
            <a:off x="0" y="0"/>
            <a:ext cx="199892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0F68174-8737-184E-B6CE-C57795839E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8" r="54375" b="19983"/>
          <a:stretch/>
        </p:blipFill>
        <p:spPr>
          <a:xfrm rot="10800000" flipH="1">
            <a:off x="1" y="-2"/>
            <a:ext cx="1998920" cy="685800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3610A438-C8E5-174E-BB22-47895E573BF7}"/>
              </a:ext>
            </a:extLst>
          </p:cNvPr>
          <p:cNvSpPr/>
          <p:nvPr userDrawn="1"/>
        </p:nvSpPr>
        <p:spPr>
          <a:xfrm>
            <a:off x="575872" y="1991273"/>
            <a:ext cx="2875369" cy="2875455"/>
          </a:xfrm>
          <a:prstGeom prst="ellipse">
            <a:avLst/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CE2D16D-2054-7045-8447-3E4F83C9285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027113" y="765313"/>
            <a:ext cx="7454812" cy="5266088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1C1A366-DCCD-D148-9E4B-02C8BDF1943E}"/>
              </a:ext>
            </a:extLst>
          </p:cNvPr>
          <p:cNvSpPr/>
          <p:nvPr userDrawn="1"/>
        </p:nvSpPr>
        <p:spPr>
          <a:xfrm>
            <a:off x="667077" y="2077276"/>
            <a:ext cx="2703444" cy="270344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E0732C-C902-6948-A9C3-969E386650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3693" y="2704554"/>
            <a:ext cx="1858962" cy="14414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Slide Title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A12AF4D9-B700-D143-B63E-5122EE398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7E626B42-FBDB-4D7C-A029-63C96A8379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5673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72BEFA3-12A6-3346-A290-9E22FD375606}"/>
              </a:ext>
            </a:extLst>
          </p:cNvPr>
          <p:cNvSpPr/>
          <p:nvPr userDrawn="1"/>
        </p:nvSpPr>
        <p:spPr>
          <a:xfrm>
            <a:off x="0" y="0"/>
            <a:ext cx="199892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0F68174-8737-184E-B6CE-C57795839E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8" r="54375" b="19983"/>
          <a:stretch/>
        </p:blipFill>
        <p:spPr>
          <a:xfrm rot="10800000" flipH="1">
            <a:off x="1" y="-2"/>
            <a:ext cx="1998920" cy="685800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3610A438-C8E5-174E-BB22-47895E573BF7}"/>
              </a:ext>
            </a:extLst>
          </p:cNvPr>
          <p:cNvSpPr/>
          <p:nvPr userDrawn="1"/>
        </p:nvSpPr>
        <p:spPr>
          <a:xfrm>
            <a:off x="575872" y="1991273"/>
            <a:ext cx="2875369" cy="2875455"/>
          </a:xfrm>
          <a:prstGeom prst="ellipse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1C1A366-DCCD-D148-9E4B-02C8BDF1943E}"/>
              </a:ext>
            </a:extLst>
          </p:cNvPr>
          <p:cNvSpPr/>
          <p:nvPr userDrawn="1"/>
        </p:nvSpPr>
        <p:spPr>
          <a:xfrm>
            <a:off x="667077" y="2077276"/>
            <a:ext cx="2703444" cy="27034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E0732C-C902-6948-A9C3-969E386650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3693" y="2704554"/>
            <a:ext cx="1858962" cy="14414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Table of Contents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2D1F8D1-576A-F441-94B3-00FE64E72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FD1797C2-F885-4969-ADE1-5633449F822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58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mag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CA45FC9-FEE1-5742-AF47-F19DD63241FF}"/>
              </a:ext>
            </a:extLst>
          </p:cNvPr>
          <p:cNvSpPr/>
          <p:nvPr userDrawn="1"/>
        </p:nvSpPr>
        <p:spPr>
          <a:xfrm>
            <a:off x="1" y="0"/>
            <a:ext cx="288471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757A6CB7-8CC1-2B49-8AB0-ED731BECA2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9" r="34029" b="19983"/>
          <a:stretch/>
        </p:blipFill>
        <p:spPr>
          <a:xfrm rot="10800000" flipH="1">
            <a:off x="1" y="-1"/>
            <a:ext cx="2884714" cy="685800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E8E97FE-3F94-EE4D-AD5C-5AC69F0EF8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3928" y="1298995"/>
            <a:ext cx="6958118" cy="1148642"/>
          </a:xfrm>
        </p:spPr>
        <p:txBody>
          <a:bodyPr>
            <a:no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F9B5F25-817C-E744-9B52-A6D6846DC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926" y="2514070"/>
            <a:ext cx="6958117" cy="2903037"/>
          </a:xfrm>
        </p:spPr>
        <p:txBody>
          <a:bodyPr>
            <a:normAutofit/>
          </a:bodyPr>
          <a:lstStyle>
            <a:lvl1pPr marL="228600" indent="-228600">
              <a:buClr>
                <a:schemeClr val="accent3"/>
              </a:buClr>
              <a:buFont typeface="Wingdings" pitchFamily="2" charset="2"/>
              <a:buChar char="§"/>
              <a:defRPr sz="24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>
              <a:buClr>
                <a:schemeClr val="accent3"/>
              </a:buClr>
              <a:buFont typeface="Wingdings" pitchFamily="2" charset="2"/>
              <a:buChar char="§"/>
              <a:defRPr sz="20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>
              <a:buClr>
                <a:schemeClr val="accent3"/>
              </a:buClr>
              <a:buFont typeface="Wingdings" pitchFamily="2" charset="2"/>
              <a:buChar char="§"/>
              <a:defRPr sz="18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>
              <a:buClr>
                <a:schemeClr val="accent3"/>
              </a:buClr>
              <a:buFont typeface="Wingdings" pitchFamily="2" charset="2"/>
              <a:buChar char="§"/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>
              <a:buClr>
                <a:schemeClr val="accent3"/>
              </a:buClr>
              <a:buFont typeface="Wingdings" pitchFamily="2" charset="2"/>
              <a:buChar char="§"/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0B17DD4-5CAC-D24D-8351-CE13746D754E}"/>
              </a:ext>
            </a:extLst>
          </p:cNvPr>
          <p:cNvSpPr/>
          <p:nvPr userDrawn="1"/>
        </p:nvSpPr>
        <p:spPr>
          <a:xfrm>
            <a:off x="1440629" y="1507716"/>
            <a:ext cx="2884714" cy="2903025"/>
          </a:xfrm>
          <a:prstGeom prst="ellipse">
            <a:avLst/>
          </a:prstGeom>
          <a:noFill/>
          <a:ln w="22225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FEB05D54-5838-9642-BDC3-F8B4B68E88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11300" y="1572537"/>
            <a:ext cx="2746375" cy="2747963"/>
          </a:xfrm>
          <a:prstGeom prst="ellipse">
            <a:avLst/>
          </a:prstGeom>
          <a:solidFill>
            <a:schemeClr val="accent3"/>
          </a:solidFill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E5BC9B-A9D8-FC43-A073-D948D319212F}"/>
              </a:ext>
            </a:extLst>
          </p:cNvPr>
          <p:cNvCxnSpPr>
            <a:cxnSpLocks/>
          </p:cNvCxnSpPr>
          <p:nvPr userDrawn="1"/>
        </p:nvCxnSpPr>
        <p:spPr>
          <a:xfrm>
            <a:off x="4723927" y="2327521"/>
            <a:ext cx="6958117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4A696C92-E639-1747-8B7E-8269375D0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C91735F6-FD41-4DBC-94E4-054CBECF14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2081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/ Circ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8DDCDC8-B808-BD44-A37E-49B3939DC44A}"/>
              </a:ext>
            </a:extLst>
          </p:cNvPr>
          <p:cNvSpPr/>
          <p:nvPr userDrawn="1"/>
        </p:nvSpPr>
        <p:spPr>
          <a:xfrm>
            <a:off x="10178443" y="0"/>
            <a:ext cx="201355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77319A75-9CE6-444F-9CDC-C3DA41CD8D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8" r="54375" b="19983"/>
          <a:stretch/>
        </p:blipFill>
        <p:spPr>
          <a:xfrm flipH="1">
            <a:off x="10205032" y="-1"/>
            <a:ext cx="1998920" cy="6858001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9C112C34-47CF-6E48-93EF-54B896CCDF8F}"/>
              </a:ext>
            </a:extLst>
          </p:cNvPr>
          <p:cNvSpPr/>
          <p:nvPr userDrawn="1"/>
        </p:nvSpPr>
        <p:spPr>
          <a:xfrm>
            <a:off x="8689352" y="1991316"/>
            <a:ext cx="2875369" cy="2875369"/>
          </a:xfrm>
          <a:prstGeom prst="ellipse">
            <a:avLst/>
          </a:prstGeom>
          <a:noFill/>
          <a:ln w="19050">
            <a:solidFill>
              <a:srgbClr val="4A4B6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460B7D8-269A-654B-B49C-29687C0CDD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311" y="576140"/>
            <a:ext cx="7431724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3746FFB-2EA3-6A4F-9408-2C7926010F1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9010" y="1772868"/>
            <a:ext cx="7431723" cy="4065472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43CD4B-0EBF-4948-92C5-62C78009B068}"/>
              </a:ext>
            </a:extLst>
          </p:cNvPr>
          <p:cNvCxnSpPr>
            <a:cxnSpLocks/>
          </p:cNvCxnSpPr>
          <p:nvPr userDrawn="1"/>
        </p:nvCxnSpPr>
        <p:spPr>
          <a:xfrm>
            <a:off x="679010" y="1581539"/>
            <a:ext cx="7421025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9AA41A8A-4181-F24C-A4ED-31CFD21A59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53848" y="2055017"/>
            <a:ext cx="2746375" cy="2747963"/>
          </a:xfrm>
          <a:prstGeom prst="ellipse">
            <a:avLst/>
          </a:prstGeom>
          <a:solidFill>
            <a:schemeClr val="tx1"/>
          </a:solidFill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4A352BA-6988-4AD7-BDCC-CF0A1399D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35243" y="64035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157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D7FBE9C6-C7C4-3540-8246-59ACADACD5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1308" y="31823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Team profiles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6D41E5-C705-8B4A-AF5F-5D40E326B77B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19456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E5DA44C-603A-7F45-AA50-F52AD747CD43}"/>
              </a:ext>
            </a:extLst>
          </p:cNvPr>
          <p:cNvGrpSpPr/>
          <p:nvPr userDrawn="1"/>
        </p:nvGrpSpPr>
        <p:grpSpPr>
          <a:xfrm>
            <a:off x="791308" y="1583806"/>
            <a:ext cx="5118060" cy="4285653"/>
            <a:chOff x="360733" y="1245876"/>
            <a:chExt cx="5471653" cy="428565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6024E75-7B5B-8049-973A-072E245FC627}"/>
                </a:ext>
              </a:extLst>
            </p:cNvPr>
            <p:cNvSpPr/>
            <p:nvPr/>
          </p:nvSpPr>
          <p:spPr>
            <a:xfrm>
              <a:off x="360733" y="1245876"/>
              <a:ext cx="5471653" cy="4285653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FE82980-AD8D-FA43-9C8A-D77CFC2B4463}"/>
                </a:ext>
              </a:extLst>
            </p:cNvPr>
            <p:cNvSpPr/>
            <p:nvPr/>
          </p:nvSpPr>
          <p:spPr>
            <a:xfrm>
              <a:off x="454515" y="1336697"/>
              <a:ext cx="5298129" cy="41083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C1F0CE9-0671-7C4B-AB23-FA312C37196A}"/>
              </a:ext>
            </a:extLst>
          </p:cNvPr>
          <p:cNvCxnSpPr>
            <a:cxnSpLocks/>
          </p:cNvCxnSpPr>
          <p:nvPr userDrawn="1"/>
        </p:nvCxnSpPr>
        <p:spPr>
          <a:xfrm>
            <a:off x="1101132" y="2974839"/>
            <a:ext cx="4613049" cy="0"/>
          </a:xfrm>
          <a:prstGeom prst="line">
            <a:avLst/>
          </a:prstGeom>
          <a:ln w="12700">
            <a:solidFill>
              <a:schemeClr val="bg2">
                <a:lumMod val="20000"/>
                <a:lumOff val="8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52230B9-F1F7-F948-8B8D-E7FC8B9AEE1D}"/>
              </a:ext>
            </a:extLst>
          </p:cNvPr>
          <p:cNvCxnSpPr>
            <a:cxnSpLocks/>
          </p:cNvCxnSpPr>
          <p:nvPr userDrawn="1"/>
        </p:nvCxnSpPr>
        <p:spPr>
          <a:xfrm flipV="1">
            <a:off x="6285507" y="2597153"/>
            <a:ext cx="5156216" cy="11723"/>
          </a:xfrm>
          <a:prstGeom prst="line">
            <a:avLst/>
          </a:prstGeom>
          <a:ln w="12700">
            <a:solidFill>
              <a:schemeClr val="bg2">
                <a:lumMod val="20000"/>
                <a:lumOff val="8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570137AA-A687-F547-9A4A-E596A589E9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01726" y="3130550"/>
            <a:ext cx="4612456" cy="23955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9A9A8000-1318-BF4E-8527-FAE73A168CB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40888" y="1820760"/>
            <a:ext cx="984250" cy="984250"/>
          </a:xfrm>
          <a:solidFill>
            <a:schemeClr val="accent6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B58B9299-6391-3D4E-BCD2-11848D4028F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65363" y="1820863"/>
            <a:ext cx="1560512" cy="9842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Name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C7F1ECA-29F3-474A-8BBC-B091082E9C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84832" y="1820863"/>
            <a:ext cx="1560512" cy="9842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Expertise: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3A4E7C0-2400-9445-B3FE-EF71843811F4}"/>
              </a:ext>
            </a:extLst>
          </p:cNvPr>
          <p:cNvGrpSpPr/>
          <p:nvPr userDrawn="1"/>
        </p:nvGrpSpPr>
        <p:grpSpPr>
          <a:xfrm>
            <a:off x="6207871" y="1583806"/>
            <a:ext cx="5118060" cy="4285653"/>
            <a:chOff x="360733" y="1245876"/>
            <a:chExt cx="5471653" cy="428565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B552056-413C-3646-A412-90733B8D4B41}"/>
                </a:ext>
              </a:extLst>
            </p:cNvPr>
            <p:cNvSpPr/>
            <p:nvPr/>
          </p:nvSpPr>
          <p:spPr>
            <a:xfrm>
              <a:off x="360733" y="1245876"/>
              <a:ext cx="5471653" cy="4285653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DA5076A-48D4-3B4C-916D-CBAC43E2F9BB}"/>
                </a:ext>
              </a:extLst>
            </p:cNvPr>
            <p:cNvSpPr/>
            <p:nvPr/>
          </p:nvSpPr>
          <p:spPr>
            <a:xfrm>
              <a:off x="454515" y="1336697"/>
              <a:ext cx="5298129" cy="41083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9B03621-F289-934B-8F5D-268B0444589F}"/>
              </a:ext>
            </a:extLst>
          </p:cNvPr>
          <p:cNvCxnSpPr>
            <a:cxnSpLocks/>
          </p:cNvCxnSpPr>
          <p:nvPr userDrawn="1"/>
        </p:nvCxnSpPr>
        <p:spPr>
          <a:xfrm>
            <a:off x="6498080" y="2974839"/>
            <a:ext cx="4613049" cy="0"/>
          </a:xfrm>
          <a:prstGeom prst="line">
            <a:avLst/>
          </a:prstGeom>
          <a:ln w="12700">
            <a:solidFill>
              <a:schemeClr val="bg2">
                <a:lumMod val="20000"/>
                <a:lumOff val="8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Placeholder 34">
            <a:extLst>
              <a:ext uri="{FF2B5EF4-FFF2-40B4-BE49-F238E27FC236}">
                <a16:creationId xmlns:a16="http://schemas.microsoft.com/office/drawing/2014/main" id="{7C589AEB-372B-9044-AA1B-1537BE7350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98674" y="3130550"/>
            <a:ext cx="4612456" cy="23955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0" name="Picture Placeholder 37">
            <a:extLst>
              <a:ext uri="{FF2B5EF4-FFF2-40B4-BE49-F238E27FC236}">
                <a16:creationId xmlns:a16="http://schemas.microsoft.com/office/drawing/2014/main" id="{61658283-3701-4E47-94DD-872E7C0A4D3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37836" y="1820760"/>
            <a:ext cx="984250" cy="984250"/>
          </a:xfrm>
          <a:solidFill>
            <a:schemeClr val="accent6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1" name="Text Placeholder 39">
            <a:extLst>
              <a:ext uri="{FF2B5EF4-FFF2-40B4-BE49-F238E27FC236}">
                <a16:creationId xmlns:a16="http://schemas.microsoft.com/office/drawing/2014/main" id="{78EE20FA-A670-B041-82D7-CE73048435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62311" y="1820863"/>
            <a:ext cx="1560512" cy="9842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Name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52" name="Text Placeholder 39">
            <a:extLst>
              <a:ext uri="{FF2B5EF4-FFF2-40B4-BE49-F238E27FC236}">
                <a16:creationId xmlns:a16="http://schemas.microsoft.com/office/drawing/2014/main" id="{F6E342EA-BCFA-384D-AE3B-4F43752A98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381780" y="1820863"/>
            <a:ext cx="1560512" cy="9842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Expertise:</a:t>
            </a:r>
          </a:p>
        </p:txBody>
      </p:sp>
      <p:sp>
        <p:nvSpPr>
          <p:cNvPr id="53" name="Slide Number Placeholder 5">
            <a:extLst>
              <a:ext uri="{FF2B5EF4-FFF2-40B4-BE49-F238E27FC236}">
                <a16:creationId xmlns:a16="http://schemas.microsoft.com/office/drawing/2014/main" id="{1C5C85BC-DCD1-3D4D-ACD1-694EF9290E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837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8B97-579E-6C46-B68A-BAB4AFA83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6C8C8-9A2D-ED4E-B310-B7B8A6622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2424" cy="8239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1" spc="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FAD20-B09C-044B-B274-2CFFD2FE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16232"/>
            <a:ext cx="10512424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68BCA2-1DB7-9D44-83CF-B879A650EA7A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19456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F7BD6CE-453C-CB4F-A733-30128FFE0B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9091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with open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8B97-579E-6C46-B68A-BAB4AFA83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68BCA2-1DB7-9D44-83CF-B879A650EA7A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19456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F7BD6CE-453C-CB4F-A733-30128FFE0B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31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8B97-579E-6C46-B68A-BAB4AFA83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6C8C8-9A2D-ED4E-B310-B7B8A6622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1" spc="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FAD20-B09C-044B-B274-2CFFD2FE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16232"/>
            <a:ext cx="5157787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E832E3-DB1E-B44C-B471-9B4BCEACD9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1" spc="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97C0AF-1DCA-DB49-9C9B-E6BC78F48C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16232"/>
            <a:ext cx="5183188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68BCA2-1DB7-9D44-83CF-B879A650EA7A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19456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F7BD6CE-453C-CB4F-A733-30128FFE0B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0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Title Slide With Dots &amp; Client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7AB55488-EFE1-3C4E-B07B-042D5B3A74A0}"/>
              </a:ext>
            </a:extLst>
          </p:cNvPr>
          <p:cNvSpPr/>
          <p:nvPr userDrawn="1"/>
        </p:nvSpPr>
        <p:spPr>
          <a:xfrm>
            <a:off x="9316528" y="-552091"/>
            <a:ext cx="3243220" cy="3245596"/>
          </a:xfrm>
          <a:prstGeom prst="ellipse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51301D5-E946-D94F-8724-7368A5E16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2711" y="3170817"/>
            <a:ext cx="8120271" cy="714795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br>
              <a:rPr lang="en-US"/>
            </a:br>
            <a:br>
              <a:rPr lang="en-US"/>
            </a:br>
            <a:r>
              <a:rPr lang="en-US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20B141C-9E8D-DB43-AF71-D501407B6C1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22711" y="4005526"/>
            <a:ext cx="8120271" cy="714796"/>
          </a:xfrm>
        </p:spPr>
        <p:txBody>
          <a:bodyPr>
            <a:normAutofit/>
          </a:bodyPr>
          <a:lstStyle>
            <a:lvl1pPr marL="0" indent="0">
              <a:buNone/>
              <a:defRPr lang="en-US" sz="1600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B3CC75-635C-344F-BFDA-A35A26015AA3}"/>
              </a:ext>
            </a:extLst>
          </p:cNvPr>
          <p:cNvCxnSpPr>
            <a:cxnSpLocks/>
          </p:cNvCxnSpPr>
          <p:nvPr userDrawn="1"/>
        </p:nvCxnSpPr>
        <p:spPr>
          <a:xfrm>
            <a:off x="2830445" y="3885612"/>
            <a:ext cx="8002858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023447C2-E33E-BB47-A826-2191CBCE3F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0445" y="2791027"/>
            <a:ext cx="8132529" cy="291907"/>
          </a:xfrm>
        </p:spPr>
        <p:txBody>
          <a:bodyPr>
            <a:normAutofit/>
          </a:bodyPr>
          <a:lstStyle>
            <a:lvl1pPr marL="0" indent="0">
              <a:buNone/>
              <a:defRPr lang="en-US" sz="1600" b="1" kern="1200" spc="300" dirty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80C2228-3554-5940-B956-BA9B7C40F0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065531" y="411151"/>
            <a:ext cx="1745214" cy="1570383"/>
          </a:xfrm>
          <a:solidFill>
            <a:schemeClr val="accent2">
              <a:lumMod val="9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Client logo here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E70CDD-B653-4953-ADD2-3045C403319B}"/>
              </a:ext>
            </a:extLst>
          </p:cNvPr>
          <p:cNvSpPr/>
          <p:nvPr userDrawn="1"/>
        </p:nvSpPr>
        <p:spPr>
          <a:xfrm>
            <a:off x="167054" y="5864469"/>
            <a:ext cx="1107831" cy="822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9A1483BC-5D40-4680-A117-9C3E4F1424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086" y="5939101"/>
            <a:ext cx="2080262" cy="787126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942F049F-1400-414B-B4C2-48AAF3DD08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-2" b="2101"/>
          <a:stretch/>
        </p:blipFill>
        <p:spPr>
          <a:xfrm rot="10800000" flipH="1">
            <a:off x="118775" y="-436093"/>
            <a:ext cx="3809373" cy="73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49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3">
            <a:extLst>
              <a:ext uri="{FF2B5EF4-FFF2-40B4-BE49-F238E27FC236}">
                <a16:creationId xmlns:a16="http://schemas.microsoft.com/office/drawing/2014/main" id="{F11737E7-2063-3D4C-A38C-DD5D0E2A9CDB}"/>
              </a:ext>
            </a:extLst>
          </p:cNvPr>
          <p:cNvSpPr/>
          <p:nvPr userDrawn="1"/>
        </p:nvSpPr>
        <p:spPr>
          <a:xfrm>
            <a:off x="0" y="0"/>
            <a:ext cx="12188952" cy="6857998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98D56A87-65E4-6E42-9073-7B5BD55E0313}"/>
              </a:ext>
            </a:extLst>
          </p:cNvPr>
          <p:cNvSpPr/>
          <p:nvPr userDrawn="1"/>
        </p:nvSpPr>
        <p:spPr>
          <a:xfrm>
            <a:off x="0" y="0"/>
            <a:ext cx="12183137" cy="6879018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477306-EAD2-304E-8409-6057AC0A77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714" y="2933073"/>
            <a:ext cx="10746431" cy="1354777"/>
          </a:xfrm>
        </p:spPr>
        <p:txBody>
          <a:bodyPr anchor="t">
            <a:normAutofit/>
          </a:bodyPr>
          <a:lstStyle>
            <a:lvl1pPr algn="ctr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F54BE2C-92F4-FA41-8214-1F17621EDC8B}"/>
              </a:ext>
            </a:extLst>
          </p:cNvPr>
          <p:cNvGrpSpPr/>
          <p:nvPr userDrawn="1"/>
        </p:nvGrpSpPr>
        <p:grpSpPr>
          <a:xfrm>
            <a:off x="5381541" y="1032849"/>
            <a:ext cx="1354777" cy="1354777"/>
            <a:chOff x="5531288" y="617115"/>
            <a:chExt cx="1354777" cy="135477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AF1A762-0966-2E4A-BDA8-FC7795345F76}"/>
                </a:ext>
              </a:extLst>
            </p:cNvPr>
            <p:cNvGrpSpPr/>
            <p:nvPr userDrawn="1"/>
          </p:nvGrpSpPr>
          <p:grpSpPr>
            <a:xfrm>
              <a:off x="5792508" y="879273"/>
              <a:ext cx="832339" cy="830464"/>
              <a:chOff x="5792508" y="879273"/>
              <a:chExt cx="832339" cy="830464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BDE04EF2-70A4-5345-B276-175917D9D5FC}"/>
                  </a:ext>
                </a:extLst>
              </p:cNvPr>
              <p:cNvSpPr/>
              <p:nvPr userDrawn="1"/>
            </p:nvSpPr>
            <p:spPr>
              <a:xfrm>
                <a:off x="5792508" y="879273"/>
                <a:ext cx="832339" cy="830464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Verdana" panose="020B0604030504040204" pitchFamily="34" charset="0"/>
                  <a:ea typeface="Verdana" panose="020B0604030504040204" pitchFamily="34" charset="0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4DF18382-932B-8A4B-848D-5D190398BD65}"/>
                  </a:ext>
                </a:extLst>
              </p:cNvPr>
              <p:cNvSpPr/>
              <p:nvPr userDrawn="1"/>
            </p:nvSpPr>
            <p:spPr>
              <a:xfrm>
                <a:off x="5840687" y="926315"/>
                <a:ext cx="735980" cy="736379"/>
              </a:xfrm>
              <a:prstGeom prst="ellipse">
                <a:avLst/>
              </a:prstGeom>
              <a:solidFill>
                <a:schemeClr val="bg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Verdana" panose="020B0604030504040204" pitchFamily="34" charset="0"/>
                  <a:ea typeface="Verdana" panose="020B0604030504040204" pitchFamily="34" charset="0"/>
                </a:endParaRPr>
              </a:p>
            </p:txBody>
          </p:sp>
        </p:grpSp>
        <p:pic>
          <p:nvPicPr>
            <p:cNvPr id="19" name="Graphic 18" descr="Quotes">
              <a:extLst>
                <a:ext uri="{FF2B5EF4-FFF2-40B4-BE49-F238E27FC236}">
                  <a16:creationId xmlns:a16="http://schemas.microsoft.com/office/drawing/2014/main" id="{51471F9D-13DB-D743-87DC-6C92AABCC8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531288" y="617115"/>
              <a:ext cx="1354777" cy="1354777"/>
            </a:xfrm>
            <a:prstGeom prst="rect">
              <a:avLst/>
            </a:prstGeom>
          </p:spPr>
        </p:pic>
      </p:grp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7704C99-A62D-DB4D-B4BD-AD8BC8E23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2" name="Picture 21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39086BFB-E325-4933-AAC6-4EB499E28E8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81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>
            <a:extLst>
              <a:ext uri="{FF2B5EF4-FFF2-40B4-BE49-F238E27FC236}">
                <a16:creationId xmlns:a16="http://schemas.microsoft.com/office/drawing/2014/main" id="{FFBDC3B7-0E57-FC49-8E5A-FBE34C5194D8}"/>
              </a:ext>
            </a:extLst>
          </p:cNvPr>
          <p:cNvSpPr/>
          <p:nvPr userDrawn="1"/>
        </p:nvSpPr>
        <p:spPr>
          <a:xfrm>
            <a:off x="8862" y="0"/>
            <a:ext cx="12188952" cy="6857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D330F058-9AC2-FC4F-BD52-ED8A28A3B666}"/>
              </a:ext>
            </a:extLst>
          </p:cNvPr>
          <p:cNvSpPr/>
          <p:nvPr userDrawn="1"/>
        </p:nvSpPr>
        <p:spPr>
          <a:xfrm>
            <a:off x="-19968" y="2"/>
            <a:ext cx="12188952" cy="6857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3E4ADEED-D46B-4545-80A1-F23EE570B841}"/>
              </a:ext>
            </a:extLst>
          </p:cNvPr>
          <p:cNvSpPr/>
          <p:nvPr userDrawn="1"/>
        </p:nvSpPr>
        <p:spPr>
          <a:xfrm>
            <a:off x="-19968" y="0"/>
            <a:ext cx="12335538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90194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2605500-6187-A344-A552-2180F1EC49B5}"/>
              </a:ext>
            </a:extLst>
          </p:cNvPr>
          <p:cNvGrpSpPr/>
          <p:nvPr userDrawn="1"/>
        </p:nvGrpSpPr>
        <p:grpSpPr>
          <a:xfrm>
            <a:off x="5507786" y="998995"/>
            <a:ext cx="1223318" cy="1186249"/>
            <a:chOff x="5603416" y="668022"/>
            <a:chExt cx="1211747" cy="112132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3DD7CC1-DBD2-684D-BC88-145F6FACAFA5}"/>
                </a:ext>
              </a:extLst>
            </p:cNvPr>
            <p:cNvSpPr/>
            <p:nvPr/>
          </p:nvSpPr>
          <p:spPr>
            <a:xfrm>
              <a:off x="5795051" y="809217"/>
              <a:ext cx="813013" cy="815726"/>
            </a:xfrm>
            <a:prstGeom prst="ellipse">
              <a:avLst/>
            </a:prstGeom>
            <a:noFill/>
            <a:ln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0AF40AB-1A0E-394E-9263-0A9F5EDF3222}"/>
                </a:ext>
              </a:extLst>
            </p:cNvPr>
            <p:cNvSpPr/>
            <p:nvPr/>
          </p:nvSpPr>
          <p:spPr>
            <a:xfrm>
              <a:off x="5833567" y="848890"/>
              <a:ext cx="735980" cy="73637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pic>
          <p:nvPicPr>
            <p:cNvPr id="18" name="Graphic 17" descr="Quotes">
              <a:extLst>
                <a:ext uri="{FF2B5EF4-FFF2-40B4-BE49-F238E27FC236}">
                  <a16:creationId xmlns:a16="http://schemas.microsoft.com/office/drawing/2014/main" id="{F92228F3-7CCB-F542-BF9B-3A613238FD5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8171" t="9473" r="6152" b="7759"/>
            <a:stretch/>
          </p:blipFill>
          <p:spPr>
            <a:xfrm>
              <a:off x="5603416" y="668022"/>
              <a:ext cx="1211747" cy="1121321"/>
            </a:xfrm>
            <a:prstGeom prst="rect">
              <a:avLst/>
            </a:prstGeom>
            <a:effectLst/>
          </p:spPr>
        </p:pic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29D66726-A827-C646-B914-72C4329230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4589" y="2778369"/>
            <a:ext cx="9962820" cy="1472995"/>
          </a:xfrm>
        </p:spPr>
        <p:txBody>
          <a:bodyPr anchor="t">
            <a:normAutofit/>
          </a:bodyPr>
          <a:lstStyle>
            <a:lvl1pPr algn="ctr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CD77927C-65DE-A042-8115-36C7B76DF0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0" name="Picture 19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08F1EB94-C563-4C33-ACFA-BA1EC794018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680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3626E6-10EC-B446-AE9B-7C8293D4E7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F09E6C-FDCA-BA4B-ABCC-B9AA0C3CF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3E14D9-F440-3840-84E6-4FA0C9706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94123-345D-5143-829C-81D9BA7A87F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D2D530F8-CFCE-BE43-811F-2A2424EB6A19}"/>
              </a:ext>
            </a:extLst>
          </p:cNvPr>
          <p:cNvSpPr/>
          <p:nvPr userDrawn="1"/>
        </p:nvSpPr>
        <p:spPr>
          <a:xfrm>
            <a:off x="8862" y="0"/>
            <a:ext cx="12188952" cy="6857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E4A476C9-01E6-F64F-9A0F-42B2AFB0BFB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90194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89C2C40-CBFB-4748-923A-BFDBA6CCE0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815" y="2301011"/>
            <a:ext cx="9962820" cy="2255974"/>
          </a:xfrm>
        </p:spPr>
        <p:txBody>
          <a:bodyPr anchor="ctr">
            <a:normAutofit/>
          </a:bodyPr>
          <a:lstStyle>
            <a:lvl1pPr algn="ctr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9" name="Picture 8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3A92820B-8BCF-4A7B-B4C6-2AB207491E3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B84A2E1-7BF5-8846-96FF-B01FF6937FF7}"/>
              </a:ext>
            </a:extLst>
          </p:cNvPr>
          <p:cNvSpPr txBox="1">
            <a:spLocks/>
          </p:cNvSpPr>
          <p:nvPr userDrawn="1"/>
        </p:nvSpPr>
        <p:spPr>
          <a:xfrm>
            <a:off x="8763000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2091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A1D1F43-245F-E140-AFDF-3F8A8A304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71341"/>
            <a:ext cx="10515600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901DFF-4DDF-034B-BFA4-8035C0AC6B0E}"/>
              </a:ext>
            </a:extLst>
          </p:cNvPr>
          <p:cNvCxnSpPr>
            <a:cxnSpLocks/>
          </p:cNvCxnSpPr>
          <p:nvPr userDrawn="1"/>
        </p:nvCxnSpPr>
        <p:spPr>
          <a:xfrm>
            <a:off x="838200" y="1347078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69374D70-47E6-3347-BC55-3013B36A62C1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200" y="1596904"/>
            <a:ext cx="10494963" cy="388949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17308AA-0003-7140-918D-97E2C319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CBD21E6E-2F2C-44EB-9FBD-1D15633A98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6349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8B3CA73-CD2A-A64B-A6CB-A586279DAB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title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71E5A4B-C68D-CF4A-8D86-4480F3041B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473932"/>
            <a:ext cx="5257800" cy="42976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8319B75E-314D-8F4E-BE55-2E2C3A69A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51574" y="1477108"/>
            <a:ext cx="5120640" cy="4297680"/>
          </a:xfrm>
          <a:solidFill>
            <a:schemeClr val="accent6"/>
          </a:solidFill>
          <a:ln w="19050">
            <a:noFill/>
            <a:prstDash val="sysDash"/>
          </a:ln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BF2BE8-55F4-EA40-8E79-4EBB175E2FC7}"/>
              </a:ext>
            </a:extLst>
          </p:cNvPr>
          <p:cNvCxnSpPr>
            <a:cxnSpLocks/>
          </p:cNvCxnSpPr>
          <p:nvPr userDrawn="1"/>
        </p:nvCxnSpPr>
        <p:spPr>
          <a:xfrm>
            <a:off x="838200" y="1347078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EB427DB-A040-574D-A071-24DA756A81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234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ackground Contact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4100F5-4E21-4343-AD87-EBAC350DF0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 flipH="1">
            <a:off x="7941416" y="-591391"/>
            <a:ext cx="4098184" cy="7810516"/>
          </a:xfrm>
          <a:prstGeom prst="rect">
            <a:avLst/>
          </a:prstGeom>
        </p:spPr>
      </p:pic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E983D4B-F8F6-40F1-8253-BF98F2734F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62037" y="2747073"/>
            <a:ext cx="3076576" cy="77787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contact details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2CD74346-E323-4A94-8CAD-52D7B1440FA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01726" y="2747073"/>
            <a:ext cx="3076576" cy="77787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contact details</a:t>
            </a:r>
          </a:p>
        </p:txBody>
      </p:sp>
      <p:pic>
        <p:nvPicPr>
          <p:cNvPr id="14" name="Picture 13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B788E3CF-E985-4D48-9EB1-335087C5CCC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27" y="6125933"/>
            <a:ext cx="1600200" cy="60548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C38218C-D0BB-4C28-B8F7-68E57950D2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2037" y="1225306"/>
            <a:ext cx="10515600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8568379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Background 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4">
            <a:extLst>
              <a:ext uri="{FF2B5EF4-FFF2-40B4-BE49-F238E27FC236}">
                <a16:creationId xmlns:a16="http://schemas.microsoft.com/office/drawing/2014/main" id="{AE7B7860-12C1-0C47-981F-DC54C87C24F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2F75294-5EB8-4188-BAA7-29C04CB814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62037" y="2747073"/>
            <a:ext cx="3076576" cy="77787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contact details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11182820-09AF-4D6F-B1C2-26201EBBAF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01726" y="2747073"/>
            <a:ext cx="3076576" cy="77787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contact details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4CC8441-1F08-45E2-98E8-2E3EE94C9A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 flipH="1">
            <a:off x="7941416" y="-591391"/>
            <a:ext cx="4098184" cy="7810516"/>
          </a:xfrm>
          <a:prstGeom prst="rect">
            <a:avLst/>
          </a:prstGeom>
        </p:spPr>
      </p:pic>
      <p:pic>
        <p:nvPicPr>
          <p:cNvPr id="11" name="Picture 10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06C8AA83-F590-4DE0-8059-AD2E5452E1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6F4EC4D-8778-45EE-AD81-F31C55E6E4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2037" y="1225306"/>
            <a:ext cx="10515600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59074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Image &amp; Client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itting in a room&#10;&#10;Description automatically generated">
            <a:extLst>
              <a:ext uri="{FF2B5EF4-FFF2-40B4-BE49-F238E27FC236}">
                <a16:creationId xmlns:a16="http://schemas.microsoft.com/office/drawing/2014/main" id="{34AE3F8D-5DCC-4281-8356-DB7A7CA2A7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27" t="3605" r="227"/>
          <a:stretch/>
        </p:blipFill>
        <p:spPr>
          <a:xfrm>
            <a:off x="-21106" y="0"/>
            <a:ext cx="12213106" cy="6857999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2F89069-1186-403E-B938-CA02CC682ABA}"/>
              </a:ext>
            </a:extLst>
          </p:cNvPr>
          <p:cNvSpPr/>
          <p:nvPr userDrawn="1"/>
        </p:nvSpPr>
        <p:spPr>
          <a:xfrm>
            <a:off x="21425" y="0"/>
            <a:ext cx="12170575" cy="6858000"/>
          </a:xfrm>
          <a:prstGeom prst="rect">
            <a:avLst/>
          </a:prstGeom>
          <a:solidFill>
            <a:schemeClr val="bg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B3CC75-635C-344F-BFDA-A35A26015AA3}"/>
              </a:ext>
            </a:extLst>
          </p:cNvPr>
          <p:cNvCxnSpPr>
            <a:cxnSpLocks/>
          </p:cNvCxnSpPr>
          <p:nvPr userDrawn="1"/>
        </p:nvCxnSpPr>
        <p:spPr>
          <a:xfrm>
            <a:off x="2830445" y="3885612"/>
            <a:ext cx="8002858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7358BA88-47D0-45FE-A614-E340E8358682}"/>
              </a:ext>
            </a:extLst>
          </p:cNvPr>
          <p:cNvSpPr/>
          <p:nvPr userDrawn="1"/>
        </p:nvSpPr>
        <p:spPr>
          <a:xfrm>
            <a:off x="6596" y="-723330"/>
            <a:ext cx="9150283" cy="604578"/>
          </a:xfrm>
          <a:prstGeom prst="rect">
            <a:avLst/>
          </a:prstGeom>
          <a:solidFill>
            <a:srgbClr val="777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/>
              <a:t>To Insert custom background behind squares</a:t>
            </a:r>
            <a:r>
              <a:rPr lang="en-US" sz="1050" baseline="0"/>
              <a:t> go to the </a:t>
            </a:r>
            <a:r>
              <a:rPr lang="en-US" sz="1050" b="1" baseline="0"/>
              <a:t>View</a:t>
            </a:r>
            <a:r>
              <a:rPr lang="en-US" sz="1050" baseline="0"/>
              <a:t> in toolbar above and select </a:t>
            </a:r>
            <a:r>
              <a:rPr lang="en-US" sz="1050" b="1" baseline="0"/>
              <a:t>Slide Master</a:t>
            </a:r>
            <a:br>
              <a:rPr lang="en-US" sz="1050" baseline="0"/>
            </a:br>
            <a:r>
              <a:rPr lang="en-US" sz="1050" baseline="0"/>
              <a:t>Follow instructions to the left</a:t>
            </a:r>
            <a:endParaRPr lang="en-US" sz="1050"/>
          </a:p>
        </p:txBody>
      </p:sp>
      <p:sp>
        <p:nvSpPr>
          <p:cNvPr id="18" name="Rectangular Callout 29">
            <a:extLst>
              <a:ext uri="{FF2B5EF4-FFF2-40B4-BE49-F238E27FC236}">
                <a16:creationId xmlns:a16="http://schemas.microsoft.com/office/drawing/2014/main" id="{47954DDA-0D9B-44F3-8D21-0864D8ECE6DA}"/>
              </a:ext>
            </a:extLst>
          </p:cNvPr>
          <p:cNvSpPr/>
          <p:nvPr userDrawn="1"/>
        </p:nvSpPr>
        <p:spPr>
          <a:xfrm>
            <a:off x="-1765005" y="-522514"/>
            <a:ext cx="1626781" cy="1436568"/>
          </a:xfrm>
          <a:prstGeom prst="wedgeRectCallout">
            <a:avLst>
              <a:gd name="adj1" fmla="val 49755"/>
              <a:gd name="adj2" fmla="val 701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050"/>
              <a:t>1. To add a custom background image go to </a:t>
            </a:r>
            <a:r>
              <a:rPr lang="en-US" sz="1050" b="1"/>
              <a:t>INSERT</a:t>
            </a:r>
            <a:r>
              <a:rPr lang="en-US" sz="1050"/>
              <a:t> &gt;&gt; </a:t>
            </a:r>
            <a:r>
              <a:rPr lang="en-US" sz="1050" b="1"/>
              <a:t>PICTURE</a:t>
            </a:r>
            <a:r>
              <a:rPr lang="en-US" sz="1050"/>
              <a:t> in the toolbar above. Select your</a:t>
            </a:r>
            <a:r>
              <a:rPr lang="en-US" sz="1050" baseline="0"/>
              <a:t> </a:t>
            </a:r>
            <a:r>
              <a:rPr lang="en-US" sz="1050"/>
              <a:t> image and select </a:t>
            </a:r>
            <a:r>
              <a:rPr lang="en-US" sz="1050" b="1"/>
              <a:t>INSERT</a:t>
            </a:r>
            <a:r>
              <a:rPr lang="en-US" sz="1050"/>
              <a:t> at bottom of window.</a:t>
            </a:r>
          </a:p>
        </p:txBody>
      </p:sp>
      <p:sp>
        <p:nvSpPr>
          <p:cNvPr id="19" name="Rectangular Callout 30">
            <a:extLst>
              <a:ext uri="{FF2B5EF4-FFF2-40B4-BE49-F238E27FC236}">
                <a16:creationId xmlns:a16="http://schemas.microsoft.com/office/drawing/2014/main" id="{751AA9B3-3030-4FE0-A23E-2819756A1A7E}"/>
              </a:ext>
            </a:extLst>
          </p:cNvPr>
          <p:cNvSpPr/>
          <p:nvPr userDrawn="1"/>
        </p:nvSpPr>
        <p:spPr>
          <a:xfrm>
            <a:off x="-1765005" y="2855168"/>
            <a:ext cx="1541721" cy="1582374"/>
          </a:xfrm>
          <a:prstGeom prst="wedgeRectCallout">
            <a:avLst>
              <a:gd name="adj1" fmla="val 51134"/>
              <a:gd name="adj2" fmla="val 64413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050"/>
              <a:t>3. Select</a:t>
            </a:r>
            <a:r>
              <a:rPr lang="en-US" sz="1050" baseline="0"/>
              <a:t> your image</a:t>
            </a:r>
            <a:r>
              <a:rPr lang="en-US" sz="1050"/>
              <a:t> then select the </a:t>
            </a:r>
            <a:r>
              <a:rPr lang="en-US" sz="1050" b="1"/>
              <a:t>FORMAT</a:t>
            </a:r>
            <a:r>
              <a:rPr lang="en-US" sz="1050"/>
              <a:t> tab in the toolbar above. Select the</a:t>
            </a:r>
            <a:r>
              <a:rPr lang="en-US" sz="1050" baseline="0"/>
              <a:t> </a:t>
            </a:r>
            <a:r>
              <a:rPr lang="en-US" sz="1050" b="1"/>
              <a:t>SELECTION PANE</a:t>
            </a:r>
            <a:r>
              <a:rPr lang="en-US" sz="1050"/>
              <a:t> in the top right area of the toolbar.</a:t>
            </a:r>
          </a:p>
        </p:txBody>
      </p:sp>
      <p:sp>
        <p:nvSpPr>
          <p:cNvPr id="20" name="Rectangular Callout 33">
            <a:extLst>
              <a:ext uri="{FF2B5EF4-FFF2-40B4-BE49-F238E27FC236}">
                <a16:creationId xmlns:a16="http://schemas.microsoft.com/office/drawing/2014/main" id="{656FB2A7-761B-4132-B66B-BE549B7BCE4E}"/>
              </a:ext>
            </a:extLst>
          </p:cNvPr>
          <p:cNvSpPr/>
          <p:nvPr userDrawn="1"/>
        </p:nvSpPr>
        <p:spPr>
          <a:xfrm>
            <a:off x="-1722476" y="1245498"/>
            <a:ext cx="1541721" cy="1320281"/>
          </a:xfrm>
          <a:prstGeom prst="wedgeRectCallout">
            <a:avLst>
              <a:gd name="adj1" fmla="val 51134"/>
              <a:gd name="adj2" fmla="val 64413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050"/>
              <a:t>2. Resize image to desired size.  Select</a:t>
            </a:r>
            <a:r>
              <a:rPr lang="en-US" sz="1050" baseline="0"/>
              <a:t> </a:t>
            </a:r>
            <a:r>
              <a:rPr lang="en-US" sz="1050" b="1" baseline="0"/>
              <a:t>COLOR</a:t>
            </a:r>
            <a:r>
              <a:rPr lang="en-US" sz="1050" baseline="0"/>
              <a:t> in the top left toolbar above. Select  top left corner option to change image to B&amp;W.</a:t>
            </a:r>
            <a:r>
              <a:rPr lang="en-US" sz="1050"/>
              <a:t>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51301D5-E946-D94F-8724-7368A5E16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2711" y="3170817"/>
            <a:ext cx="8120271" cy="714795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br>
              <a:rPr lang="en-US"/>
            </a:br>
            <a:br>
              <a:rPr lang="en-US"/>
            </a:br>
            <a:r>
              <a:rPr lang="en-US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20B141C-9E8D-DB43-AF71-D501407B6C1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22711" y="4005526"/>
            <a:ext cx="8120271" cy="714796"/>
          </a:xfrm>
        </p:spPr>
        <p:txBody>
          <a:bodyPr>
            <a:normAutofit/>
          </a:bodyPr>
          <a:lstStyle>
            <a:lvl1pPr marL="0" indent="0">
              <a:buNone/>
              <a:defRPr lang="en-US" sz="1600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80C2228-3554-5940-B956-BA9B7C40F0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065531" y="411151"/>
            <a:ext cx="1745214" cy="1570383"/>
          </a:xfrm>
          <a:solidFill>
            <a:schemeClr val="accent2">
              <a:lumMod val="9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Client logo here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B55488-EFE1-3C4E-B07B-042D5B3A74A0}"/>
              </a:ext>
            </a:extLst>
          </p:cNvPr>
          <p:cNvSpPr/>
          <p:nvPr userDrawn="1"/>
        </p:nvSpPr>
        <p:spPr>
          <a:xfrm>
            <a:off x="9316528" y="-552091"/>
            <a:ext cx="3243220" cy="3245596"/>
          </a:xfrm>
          <a:prstGeom prst="ellipse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85E7B173-2D3F-40E5-A7A5-2ABFC2EED9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17" y="5885790"/>
            <a:ext cx="2080262" cy="787126"/>
          </a:xfrm>
          <a:prstGeom prst="rect">
            <a:avLst/>
          </a:prstGeom>
        </p:spPr>
      </p:pic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778DDF52-5752-4BA2-BDFE-153D09A092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0445" y="2791027"/>
            <a:ext cx="8132529" cy="291907"/>
          </a:xfrm>
        </p:spPr>
        <p:txBody>
          <a:bodyPr>
            <a:normAutofit/>
          </a:bodyPr>
          <a:lstStyle>
            <a:lvl1pPr marL="0" indent="0">
              <a:buNone/>
              <a:defRPr lang="en-US" sz="1600" b="1" kern="1200" spc="300" dirty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675997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Orange With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4">
            <a:extLst>
              <a:ext uri="{FF2B5EF4-FFF2-40B4-BE49-F238E27FC236}">
                <a16:creationId xmlns:a16="http://schemas.microsoft.com/office/drawing/2014/main" id="{AE7B7860-12C1-0C47-981F-DC54C87C24F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58061B-CB66-674A-A759-2A3EC8394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0988" y="0"/>
            <a:ext cx="11630024" cy="9057562"/>
          </a:xfrm>
          <a:prstGeom prst="rect">
            <a:avLst/>
          </a:prstGeom>
        </p:spPr>
      </p:pic>
      <p:pic>
        <p:nvPicPr>
          <p:cNvPr id="20" name="Picture 19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DA774750-7E2B-0946-BA58-4148D5ECBB8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833E976-3C3A-AA41-B157-936DFAA8FF4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277327" y="4324714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1600" b="1" spc="3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179319A-26F3-3B4B-B053-CC8D00BBB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7327" y="1444989"/>
            <a:ext cx="10515600" cy="2852737"/>
          </a:xfrm>
        </p:spPr>
        <p:txBody>
          <a:bodyPr anchor="b">
            <a:normAutofit/>
          </a:bodyPr>
          <a:lstStyle>
            <a:lvl1pPr>
              <a:defRPr sz="4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FF75F378-5AF2-8E4B-88EB-604BD1689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776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4">
            <a:extLst>
              <a:ext uri="{FF2B5EF4-FFF2-40B4-BE49-F238E27FC236}">
                <a16:creationId xmlns:a16="http://schemas.microsoft.com/office/drawing/2014/main" id="{AE7B7860-12C1-0C47-981F-DC54C87C24F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58061B-CB66-674A-A759-2A3EC8394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0988" y="0"/>
            <a:ext cx="11630024" cy="9057562"/>
          </a:xfrm>
          <a:prstGeom prst="rect">
            <a:avLst/>
          </a:prstGeom>
        </p:spPr>
      </p:pic>
      <p:pic>
        <p:nvPicPr>
          <p:cNvPr id="20" name="Picture 19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DA774750-7E2B-0946-BA58-4148D5ECBB8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179319A-26F3-3B4B-B053-CC8D00BBB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826" y="603576"/>
            <a:ext cx="3806687" cy="1365683"/>
          </a:xfrm>
        </p:spPr>
        <p:txBody>
          <a:bodyPr anchor="b">
            <a:normAutofit/>
          </a:bodyPr>
          <a:lstStyle>
            <a:lvl1pPr>
              <a:defRPr sz="4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FF75F378-5AF2-8E4B-88EB-604BD1689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E18207B-E3BB-6449-ABFF-EC896DD95CAE}"/>
              </a:ext>
            </a:extLst>
          </p:cNvPr>
          <p:cNvGrpSpPr/>
          <p:nvPr userDrawn="1"/>
        </p:nvGrpSpPr>
        <p:grpSpPr>
          <a:xfrm>
            <a:off x="4516929" y="-60671"/>
            <a:ext cx="7675072" cy="6599583"/>
            <a:chOff x="4516929" y="-60671"/>
            <a:chExt cx="7675072" cy="6599583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A2BFC403-E294-4F40-9AE0-2596C82C9B4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16929" y="-60671"/>
              <a:ext cx="7675071" cy="6599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B4B0AA3-0141-9E48-986F-5043F23A6C78}"/>
                </a:ext>
              </a:extLst>
            </p:cNvPr>
            <p:cNvSpPr/>
            <p:nvPr userDrawn="1"/>
          </p:nvSpPr>
          <p:spPr>
            <a:xfrm>
              <a:off x="5435739" y="463677"/>
              <a:ext cx="6756262" cy="385984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D50C185-19C8-7640-8D01-ECFBE9CB022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2178050"/>
            <a:ext cx="3813313" cy="2592734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59589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 With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4">
            <a:extLst>
              <a:ext uri="{FF2B5EF4-FFF2-40B4-BE49-F238E27FC236}">
                <a16:creationId xmlns:a16="http://schemas.microsoft.com/office/drawing/2014/main" id="{AE7B7860-12C1-0C47-981F-DC54C87C24F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58061B-CB66-674A-A759-2A3EC8394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0988" y="0"/>
            <a:ext cx="11630024" cy="9057562"/>
          </a:xfrm>
          <a:prstGeom prst="rect">
            <a:avLst/>
          </a:prstGeom>
        </p:spPr>
      </p:pic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833E976-3C3A-AA41-B157-936DFAA8FF4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277327" y="4324714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1600" b="1" spc="3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179319A-26F3-3B4B-B053-CC8D00BBB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7327" y="1444989"/>
            <a:ext cx="10515600" cy="2852737"/>
          </a:xfrm>
        </p:spPr>
        <p:txBody>
          <a:bodyPr anchor="b">
            <a:normAutofit/>
          </a:bodyPr>
          <a:lstStyle>
            <a:lvl1pPr>
              <a:defRPr sz="4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8" name="Picture 7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13C768EE-743C-4183-994D-F093B06D98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BBF1E5A-BB44-484E-B7BA-8A492F1A46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17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/Purple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02E7A18-2836-BE40-9DC4-33FEC5476442}"/>
              </a:ext>
            </a:extLst>
          </p:cNvPr>
          <p:cNvGrpSpPr/>
          <p:nvPr userDrawn="1"/>
        </p:nvGrpSpPr>
        <p:grpSpPr>
          <a:xfrm>
            <a:off x="10202343" y="-2"/>
            <a:ext cx="1989657" cy="6858000"/>
            <a:chOff x="10202343" y="-2"/>
            <a:chExt cx="1989657" cy="6858000"/>
          </a:xfrm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A730A3EB-932D-FF4E-9ECA-1877FDF955C0}"/>
                </a:ext>
              </a:extLst>
            </p:cNvPr>
            <p:cNvSpPr/>
            <p:nvPr/>
          </p:nvSpPr>
          <p:spPr>
            <a:xfrm>
              <a:off x="10213493" y="0"/>
              <a:ext cx="1978507" cy="6857998"/>
            </a:xfrm>
            <a:prstGeom prst="rect">
              <a:avLst/>
            </a:prstGeom>
            <a:blipFill>
              <a:blip r:embed="rId2" cstate="print"/>
              <a:stretch>
                <a:fillRect l="-411686" r="-104382"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DBEE92-1328-E548-9CC3-D301B4158998}"/>
                </a:ext>
              </a:extLst>
            </p:cNvPr>
            <p:cNvSpPr/>
            <p:nvPr/>
          </p:nvSpPr>
          <p:spPr>
            <a:xfrm>
              <a:off x="10202343" y="-2"/>
              <a:ext cx="1978507" cy="6858000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8EEEC335-13BF-D542-82BF-1565894FB8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6053" y="341737"/>
            <a:ext cx="9291209" cy="918903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219CA81-CA0E-8B40-B4BF-65DE967EE0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5625" y="1454150"/>
            <a:ext cx="9291638" cy="4360863"/>
          </a:xfrm>
        </p:spPr>
        <p:txBody>
          <a:bodyPr>
            <a:normAutofit/>
          </a:bodyPr>
          <a:lstStyle>
            <a:lvl1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DAA3F3A-291D-473B-9201-890E033AD9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47993" y="63337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072EF1-1194-4881-8338-DA926E068141}"/>
              </a:ext>
            </a:extLst>
          </p:cNvPr>
          <p:cNvCxnSpPr>
            <a:cxnSpLocks/>
          </p:cNvCxnSpPr>
          <p:nvPr userDrawn="1"/>
        </p:nvCxnSpPr>
        <p:spPr>
          <a:xfrm flipV="1">
            <a:off x="590343" y="1141924"/>
            <a:ext cx="9256919" cy="1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763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w/Purple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02E7A18-2836-BE40-9DC4-33FEC5476442}"/>
              </a:ext>
            </a:extLst>
          </p:cNvPr>
          <p:cNvGrpSpPr/>
          <p:nvPr userDrawn="1"/>
        </p:nvGrpSpPr>
        <p:grpSpPr>
          <a:xfrm>
            <a:off x="7367955" y="-2"/>
            <a:ext cx="4824046" cy="6858000"/>
            <a:chOff x="10202343" y="-2"/>
            <a:chExt cx="1989657" cy="6858000"/>
          </a:xfrm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A730A3EB-932D-FF4E-9ECA-1877FDF955C0}"/>
                </a:ext>
              </a:extLst>
            </p:cNvPr>
            <p:cNvSpPr/>
            <p:nvPr/>
          </p:nvSpPr>
          <p:spPr>
            <a:xfrm>
              <a:off x="10213493" y="0"/>
              <a:ext cx="1978507" cy="6857998"/>
            </a:xfrm>
            <a:prstGeom prst="rect">
              <a:avLst/>
            </a:prstGeom>
            <a:blipFill>
              <a:blip r:embed="rId2" cstate="print"/>
              <a:stretch>
                <a:fillRect l="-411686" r="-104382"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DBEE92-1328-E548-9CC3-D301B4158998}"/>
                </a:ext>
              </a:extLst>
            </p:cNvPr>
            <p:cNvSpPr/>
            <p:nvPr/>
          </p:nvSpPr>
          <p:spPr>
            <a:xfrm>
              <a:off x="10202343" y="-2"/>
              <a:ext cx="1978507" cy="6858000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8EEEC335-13BF-D542-82BF-1565894FB8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6054" y="341737"/>
            <a:ext cx="6460208" cy="918903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219CA81-CA0E-8B40-B4BF-65DE967EE0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5625" y="1454150"/>
            <a:ext cx="6460637" cy="4360863"/>
          </a:xfrm>
        </p:spPr>
        <p:txBody>
          <a:bodyPr>
            <a:normAutofit/>
          </a:bodyPr>
          <a:lstStyle>
            <a:lvl1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4FC57931-D7BD-4E0E-8B9C-1220000EB60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17056" y="2003239"/>
            <a:ext cx="4552878" cy="24163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9A4B975-5652-274C-B4F6-BA6748AD2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6175C1-632B-4A4D-BBD9-B3724CE54B24}"/>
              </a:ext>
            </a:extLst>
          </p:cNvPr>
          <p:cNvCxnSpPr>
            <a:cxnSpLocks/>
          </p:cNvCxnSpPr>
          <p:nvPr userDrawn="1"/>
        </p:nvCxnSpPr>
        <p:spPr>
          <a:xfrm>
            <a:off x="590343" y="1141924"/>
            <a:ext cx="6425919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439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941725-D7E0-4153-9A10-8964F74D65DD}"/>
              </a:ext>
            </a:extLst>
          </p:cNvPr>
          <p:cNvSpPr/>
          <p:nvPr userDrawn="1"/>
        </p:nvSpPr>
        <p:spPr>
          <a:xfrm>
            <a:off x="-16543" y="0"/>
            <a:ext cx="3657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itting at a table&#10;&#10;Description automatically generated">
            <a:extLst>
              <a:ext uri="{FF2B5EF4-FFF2-40B4-BE49-F238E27FC236}">
                <a16:creationId xmlns:a16="http://schemas.microsoft.com/office/drawing/2014/main" id="{CCDC8AEB-DB60-4496-B6AD-43BBA2A9C7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1" r="35120"/>
          <a:stretch/>
        </p:blipFill>
        <p:spPr>
          <a:xfrm>
            <a:off x="-1" y="0"/>
            <a:ext cx="364105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61F1A7-7392-4DA7-93BC-624AA4081ECD}"/>
              </a:ext>
            </a:extLst>
          </p:cNvPr>
          <p:cNvSpPr/>
          <p:nvPr userDrawn="1"/>
        </p:nvSpPr>
        <p:spPr>
          <a:xfrm>
            <a:off x="-16543" y="-32327"/>
            <a:ext cx="3657600" cy="6890327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4FF0FC-929A-4A47-AF7D-A201C5906A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18090" y="727282"/>
            <a:ext cx="6460208" cy="918903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BA7A1B4-3FA9-46F4-9861-BBF18F6442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3602" y="2322419"/>
            <a:ext cx="3177309" cy="241636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953D9A5-CB5A-4148-A339-6D3AB46E56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18090" y="1677935"/>
            <a:ext cx="6460637" cy="4360863"/>
          </a:xfrm>
        </p:spPr>
        <p:txBody>
          <a:bodyPr>
            <a:normAutofit/>
          </a:bodyPr>
          <a:lstStyle>
            <a:lvl1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8CA5D64-953B-D844-B810-697E3C9B8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6CFF94C-345B-49F2-B3D5-4F141E648151}"/>
              </a:ext>
            </a:extLst>
          </p:cNvPr>
          <p:cNvCxnSpPr>
            <a:cxnSpLocks/>
          </p:cNvCxnSpPr>
          <p:nvPr userDrawn="1"/>
        </p:nvCxnSpPr>
        <p:spPr>
          <a:xfrm>
            <a:off x="3952379" y="1555162"/>
            <a:ext cx="6425919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485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ADA0B-C13C-B045-ACFE-8A49430D2F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AEDFB573-4779-6745-83C1-C5E0E27BE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944"/>
            <a:ext cx="10515600" cy="927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F171A8E-0F30-174B-984E-810790824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1"/>
            <a:ext cx="10515600" cy="4186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5266E127-289F-0042-99E9-0A7F4AC1A575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30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72" r:id="rId3"/>
    <p:sldLayoutId id="2147483661" r:id="rId4"/>
    <p:sldLayoutId id="2147483682" r:id="rId5"/>
    <p:sldLayoutId id="2147483673" r:id="rId6"/>
    <p:sldLayoutId id="2147483666" r:id="rId7"/>
    <p:sldLayoutId id="2147483677" r:id="rId8"/>
    <p:sldLayoutId id="2147483678" r:id="rId9"/>
    <p:sldLayoutId id="2147483681" r:id="rId10"/>
    <p:sldLayoutId id="2147483650" r:id="rId11"/>
    <p:sldLayoutId id="2147483668" r:id="rId12"/>
    <p:sldLayoutId id="2147483669" r:id="rId13"/>
    <p:sldLayoutId id="2147483667" r:id="rId14"/>
    <p:sldLayoutId id="2147483663" r:id="rId15"/>
    <p:sldLayoutId id="2147483664" r:id="rId16"/>
    <p:sldLayoutId id="2147483676" r:id="rId17"/>
    <p:sldLayoutId id="2147483680" r:id="rId18"/>
    <p:sldLayoutId id="2147483653" r:id="rId19"/>
    <p:sldLayoutId id="2147483655" r:id="rId20"/>
    <p:sldLayoutId id="2147483665" r:id="rId21"/>
    <p:sldLayoutId id="2147483660" r:id="rId22"/>
    <p:sldLayoutId id="2147483670" r:id="rId23"/>
    <p:sldLayoutId id="2147483656" r:id="rId24"/>
    <p:sldLayoutId id="2147483674" r:id="rId25"/>
    <p:sldLayoutId id="2147483675" r:id="rId2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3"/>
        </a:buClr>
        <a:buFont typeface="Wingdings" pitchFamily="2" charset="2"/>
        <a:buChar char="§"/>
        <a:defRPr sz="24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itchFamily="2" charset="2"/>
        <a:buChar char="§"/>
        <a:defRPr sz="20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itchFamily="2" charset="2"/>
        <a:buChar char="§"/>
        <a:defRPr sz="18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itchFamily="2" charset="2"/>
        <a:buChar char="§"/>
        <a:defRPr sz="16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itchFamily="2" charset="2"/>
        <a:buChar char="§"/>
        <a:defRPr sz="16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AmazonECS/latest/developerguide/Welcome.html" TargetMode="Externa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nvisia/quickstart/aws-container-lab" TargetMode="External"/><Relationship Id="rId2" Type="http://schemas.openxmlformats.org/officeDocument/2006/relationships/hyperlink" Target="https://docs.aws.amazon.com/cli/latest/userguide/install-cliv2.html" TargetMode="Externa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8C98-3D15-4402-993B-6946B19BE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7867" y="3015164"/>
            <a:ext cx="8120271" cy="714795"/>
          </a:xfrm>
        </p:spPr>
        <p:txBody>
          <a:bodyPr/>
          <a:lstStyle/>
          <a:p>
            <a:r>
              <a:rPr lang="en-US" dirty="0"/>
              <a:t>Elastic Container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F314F-353A-4AD4-9601-E5C16BD1C6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 28, 2020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5D0EFB-7F98-4F50-A503-E6CC92C11C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Tutorial</a:t>
            </a:r>
          </a:p>
        </p:txBody>
      </p:sp>
      <p:pic>
        <p:nvPicPr>
          <p:cNvPr id="8" name="Picture 7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6FCF06F1-7A8B-3344-9E2F-4C04F65F8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1386" y="266261"/>
            <a:ext cx="1973503" cy="19735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17831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2E622C-C3BC-42CA-B75D-C0DD29ABDA97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AD474D8-6640-4D6E-AA3F-2EFF9A4E7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550527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Task Definition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Navigate to AWS ECR Console</a:t>
            </a:r>
          </a:p>
          <a:p>
            <a:r>
              <a:rPr lang="en-US" dirty="0"/>
              <a:t>Click on ”Task Definitions” in the Left Navigation panel</a:t>
            </a:r>
          </a:p>
          <a:p>
            <a:r>
              <a:rPr lang="en-US" dirty="0"/>
              <a:t>Click Create new Task Definition</a:t>
            </a:r>
          </a:p>
          <a:p>
            <a:r>
              <a:rPr lang="en-US" dirty="0"/>
              <a:t>Select EC2</a:t>
            </a:r>
          </a:p>
          <a:p>
            <a:r>
              <a:rPr lang="en-US" dirty="0"/>
              <a:t>Name your task for the private or public service</a:t>
            </a:r>
          </a:p>
          <a:p>
            <a:r>
              <a:rPr lang="en-US" dirty="0"/>
              <a:t>Select Network Mode </a:t>
            </a:r>
            <a:r>
              <a:rPr lang="en-US" dirty="0" err="1"/>
              <a:t>awsvpc</a:t>
            </a:r>
            <a:r>
              <a:rPr lang="en-US" dirty="0"/>
              <a:t> to allow for top level service discovery</a:t>
            </a:r>
          </a:p>
          <a:p>
            <a:r>
              <a:rPr lang="en-US" dirty="0"/>
              <a:t>Enter 256 for Task Memory and Task CPU</a:t>
            </a:r>
          </a:p>
          <a:p>
            <a:r>
              <a:rPr lang="en-US" dirty="0"/>
              <a:t>Click Add Container</a:t>
            </a:r>
          </a:p>
          <a:p>
            <a:pPr lvl="1"/>
            <a:r>
              <a:rPr lang="en-US" dirty="0"/>
              <a:t>Add the URI for the appropriate container repo</a:t>
            </a:r>
          </a:p>
          <a:p>
            <a:pPr lvl="1"/>
            <a:r>
              <a:rPr lang="en-US" dirty="0"/>
              <a:t>Confirm the hard memory limit of 128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654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Cluster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Navigate to AWS ECR Console</a:t>
            </a:r>
          </a:p>
          <a:p>
            <a:r>
              <a:rPr lang="en-US" dirty="0"/>
              <a:t>Click on ”Cluster” in the Left Navigation panel</a:t>
            </a:r>
          </a:p>
          <a:p>
            <a:r>
              <a:rPr lang="en-US" dirty="0"/>
              <a:t>Click Create Cluster</a:t>
            </a:r>
          </a:p>
          <a:p>
            <a:r>
              <a:rPr lang="en-US" dirty="0"/>
              <a:t>Select EC2 + Networking (This will cost $)</a:t>
            </a:r>
          </a:p>
          <a:p>
            <a:r>
              <a:rPr lang="en-US" dirty="0"/>
              <a:t>Name your cluster for the private or public service</a:t>
            </a:r>
          </a:p>
          <a:p>
            <a:r>
              <a:rPr lang="en-US" dirty="0"/>
              <a:t>Select T2 Micro EC2 Instance Type</a:t>
            </a:r>
          </a:p>
          <a:p>
            <a:r>
              <a:rPr lang="en-US" dirty="0"/>
              <a:t>For the public service 1 instance will do. For the private instance create 4. </a:t>
            </a:r>
          </a:p>
          <a:p>
            <a:r>
              <a:rPr lang="en-US" dirty="0"/>
              <a:t>Select your SSH key pair</a:t>
            </a:r>
          </a:p>
          <a:p>
            <a:r>
              <a:rPr lang="en-US" dirty="0"/>
              <a:t>Deploy into the VPC we created with the cloud formation script 10.0.0.0/16</a:t>
            </a:r>
          </a:p>
          <a:p>
            <a:r>
              <a:rPr lang="en-US" dirty="0"/>
              <a:t>Private cluster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72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Service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448046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Navigate to Cluster -&gt; Services</a:t>
            </a:r>
          </a:p>
          <a:p>
            <a:r>
              <a:rPr lang="en-US" dirty="0"/>
              <a:t>Click Create</a:t>
            </a:r>
          </a:p>
          <a:p>
            <a:r>
              <a:rPr lang="en-US" dirty="0"/>
              <a:t>Select EC2</a:t>
            </a:r>
          </a:p>
          <a:p>
            <a:r>
              <a:rPr lang="en-US" dirty="0"/>
              <a:t>Select a Task Definition</a:t>
            </a:r>
          </a:p>
          <a:p>
            <a:r>
              <a:rPr lang="en-US" dirty="0"/>
              <a:t>Name the service (backend for the private-service)</a:t>
            </a:r>
          </a:p>
          <a:p>
            <a:r>
              <a:rPr lang="en-US" dirty="0"/>
              <a:t>Select a number of tasks &gt; 1 and &lt;= the number of machines in the cluster</a:t>
            </a:r>
          </a:p>
          <a:p>
            <a:r>
              <a:rPr lang="en-US" dirty="0"/>
              <a:t>Next</a:t>
            </a:r>
          </a:p>
          <a:p>
            <a:r>
              <a:rPr lang="en-US" dirty="0"/>
              <a:t>Select the VPC and appropriate subnet</a:t>
            </a:r>
          </a:p>
          <a:p>
            <a:r>
              <a:rPr lang="en-US" dirty="0"/>
              <a:t>Under service discovery choose a service discovery name (private-service must be named backend)</a:t>
            </a:r>
          </a:p>
          <a:p>
            <a:r>
              <a:rPr lang="en-US" dirty="0"/>
              <a:t>Next</a:t>
            </a:r>
          </a:p>
          <a:p>
            <a:r>
              <a:rPr lang="en-US" dirty="0"/>
              <a:t>Skip Load Balancing</a:t>
            </a:r>
          </a:p>
          <a:p>
            <a:r>
              <a:rPr lang="en-US" dirty="0"/>
              <a:t>Launch Service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0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Discovery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3684588"/>
          </a:xfrm>
        </p:spPr>
        <p:txBody>
          <a:bodyPr>
            <a:normAutofit/>
          </a:bodyPr>
          <a:lstStyle/>
          <a:p>
            <a:r>
              <a:rPr lang="en-US" dirty="0"/>
              <a:t>Navigate to AWS Route 53</a:t>
            </a:r>
          </a:p>
          <a:p>
            <a:r>
              <a:rPr lang="en-US" dirty="0"/>
              <a:t>Select Hosted Zones</a:t>
            </a:r>
          </a:p>
          <a:p>
            <a:pPr lvl="1"/>
            <a:r>
              <a:rPr lang="en-US" dirty="0"/>
              <a:t>A Hosted zone will include your domain names from the service creation</a:t>
            </a:r>
          </a:p>
          <a:p>
            <a:pPr lvl="1"/>
            <a:r>
              <a:rPr lang="en-US" dirty="0"/>
              <a:t>Make sure this hosted zone is associated with your </a:t>
            </a:r>
            <a:r>
              <a:rPr lang="en-US" dirty="0" err="1"/>
              <a:t>vpc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27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AF886B9-1257-49FC-80A4-26932C12E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Need to know before you get started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1C5D45A-8682-48CF-A5B6-9438C61927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Our font…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A61434-B866-4FB3-8F7C-A3B63CAD95D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This template is set for use of Verdana font only. Verdana is the </a:t>
            </a:r>
            <a:r>
              <a:rPr lang="en-US" b="1" err="1"/>
              <a:t>nvisia</a:t>
            </a:r>
            <a:r>
              <a:rPr lang="en-US"/>
              <a:t> standard for all </a:t>
            </a:r>
            <a:r>
              <a:rPr lang="en-US" err="1"/>
              <a:t>powerpoint</a:t>
            </a:r>
            <a:r>
              <a:rPr lang="en-US"/>
              <a:t> formats.</a:t>
            </a:r>
          </a:p>
          <a:p>
            <a:r>
              <a:rPr lang="en-US"/>
              <a:t>To optimize on-screen viewing and printing when using a dark backdrop, white font is preferred.</a:t>
            </a:r>
          </a:p>
          <a:p>
            <a:r>
              <a:rPr lang="en-US"/>
              <a:t>The </a:t>
            </a:r>
            <a:r>
              <a:rPr lang="en-US" b="1" err="1"/>
              <a:t>nvisia</a:t>
            </a:r>
            <a:r>
              <a:rPr lang="en-US"/>
              <a:t> color palette is preloaded and available under “font color”. Use primary colors listed in the “theme” section.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0EDEBFA-5106-CD4B-81D0-1B7B8F110F86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409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3684588"/>
          </a:xfrm>
        </p:spPr>
        <p:txBody>
          <a:bodyPr>
            <a:normAutofit/>
          </a:bodyPr>
          <a:lstStyle/>
          <a:p>
            <a:r>
              <a:rPr lang="en-US" dirty="0"/>
              <a:t>Navigate to AWS Route 53</a:t>
            </a:r>
          </a:p>
          <a:p>
            <a:r>
              <a:rPr lang="en-US" dirty="0"/>
              <a:t>Select Hosted Zones</a:t>
            </a:r>
          </a:p>
          <a:p>
            <a:pPr lvl="1"/>
            <a:r>
              <a:rPr lang="en-US" dirty="0"/>
              <a:t>A Hosted zone will include your domain names from the service creation</a:t>
            </a:r>
          </a:p>
          <a:p>
            <a:pPr lvl="1"/>
            <a:r>
              <a:rPr lang="en-US" dirty="0"/>
              <a:t>Make sure this hosted zone is associated with your </a:t>
            </a:r>
            <a:r>
              <a:rPr lang="en-US" dirty="0" err="1"/>
              <a:t>vpc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4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3684588"/>
          </a:xfrm>
        </p:spPr>
        <p:txBody>
          <a:bodyPr>
            <a:normAutofit/>
          </a:bodyPr>
          <a:lstStyle/>
          <a:p>
            <a:r>
              <a:rPr lang="en-US" dirty="0"/>
              <a:t>VPN Into one of the public instances</a:t>
            </a:r>
          </a:p>
          <a:p>
            <a:r>
              <a:rPr lang="en-US" dirty="0"/>
              <a:t>Call </a:t>
            </a:r>
            <a:r>
              <a:rPr lang="en-US" dirty="0" err="1"/>
              <a:t>frontend.local</a:t>
            </a:r>
            <a:r>
              <a:rPr lang="en-US" dirty="0"/>
              <a:t>/health, </a:t>
            </a:r>
            <a:r>
              <a:rPr lang="en-US" dirty="0" err="1"/>
              <a:t>frontend.local</a:t>
            </a:r>
            <a:r>
              <a:rPr lang="en-US" dirty="0"/>
              <a:t>/greeting</a:t>
            </a:r>
          </a:p>
          <a:p>
            <a:r>
              <a:rPr lang="en-US" dirty="0"/>
              <a:t>Notice the iterator on the greeting responses</a:t>
            </a:r>
          </a:p>
          <a:p>
            <a:r>
              <a:rPr lang="en-US" dirty="0"/>
              <a:t>Call </a:t>
            </a:r>
            <a:r>
              <a:rPr lang="en-US" dirty="0" err="1"/>
              <a:t>frontend.local</a:t>
            </a:r>
            <a:r>
              <a:rPr lang="en-US" dirty="0"/>
              <a:t>/crash. Check out the backend service tasks. What’s happening?</a:t>
            </a:r>
          </a:p>
          <a:p>
            <a:r>
              <a:rPr lang="en-US" dirty="0"/>
              <a:t>Call </a:t>
            </a:r>
            <a:r>
              <a:rPr lang="en-US" dirty="0" err="1"/>
              <a:t>frontend.local</a:t>
            </a:r>
            <a:r>
              <a:rPr lang="en-US" dirty="0"/>
              <a:t>/infinite. Check out the EC2 instances. Which ones are using </a:t>
            </a:r>
            <a:r>
              <a:rPr lang="en-US"/>
              <a:t>more compute? 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7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3BF4E-4F8E-7B41-BF31-13E8BD4FB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50705-333E-CE4B-BF2B-0F4973B6FD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Start up a container-based, 2-tier microservice app on ECS</a:t>
            </a:r>
          </a:p>
          <a:p>
            <a:pPr lvl="1"/>
            <a:r>
              <a:rPr lang="en-US" dirty="0"/>
              <a:t>Provisioning a VPC using Cloud Formation</a:t>
            </a:r>
          </a:p>
          <a:p>
            <a:pPr lvl="1"/>
            <a:r>
              <a:rPr lang="en-US" dirty="0"/>
              <a:t>Set up Tasks, Services, and Clusters in ECS</a:t>
            </a:r>
          </a:p>
          <a:p>
            <a:pPr lvl="1"/>
            <a:endParaRPr lang="en-US" dirty="0"/>
          </a:p>
          <a:p>
            <a:r>
              <a:rPr lang="en-US" dirty="0"/>
              <a:t>Trigger failures in the app and observe ECS’s response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Tear down the environment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860D7-42D5-AA49-904E-230832E27C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647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F328FA-10EB-834C-8202-B8F2894AB0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479598-AE7B-AC4D-9180-67B56C682E0E}"/>
              </a:ext>
            </a:extLst>
          </p:cNvPr>
          <p:cNvSpPr txBox="1"/>
          <p:nvPr/>
        </p:nvSpPr>
        <p:spPr>
          <a:xfrm>
            <a:off x="3756096" y="640253"/>
            <a:ext cx="4679807" cy="5108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What is ECS?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Key Concepts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Tutorial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Environment Setup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VPC and Startup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Tasks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Clusters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Services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Observations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Replace Failed Service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Auto-scale for CPU Usage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Conclusions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1106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D5B0B-6898-EC4D-B198-7F33AAD2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Container Service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5CDC09-DDC7-E94C-800C-D9C9F1274282}"/>
              </a:ext>
            </a:extLst>
          </p:cNvPr>
          <p:cNvSpPr txBox="1"/>
          <p:nvPr/>
        </p:nvSpPr>
        <p:spPr>
          <a:xfrm>
            <a:off x="977463" y="1891862"/>
            <a:ext cx="10377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“Amazon Elastic Container Service (Amazon ECS) is a highly scalable, fast, container management service that makes it easy to run, stop, and manage Docker containers on a cluster.” </a:t>
            </a:r>
            <a:r>
              <a:rPr lang="en-US" baseline="30000" dirty="0"/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Works natively with other AWS products including Route 53, IAM, CloudWatch, ECR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CI/CD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Service Discovery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for Serverless (FARGATE)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E8F281-B854-7A40-AA00-EAC95E59BF37}"/>
              </a:ext>
            </a:extLst>
          </p:cNvPr>
          <p:cNvSpPr txBox="1"/>
          <p:nvPr/>
        </p:nvSpPr>
        <p:spPr>
          <a:xfrm>
            <a:off x="2123089" y="6215876"/>
            <a:ext cx="25327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1. </a:t>
            </a:r>
            <a:r>
              <a:rPr lang="en-US" sz="1200" dirty="0">
                <a:hlinkClick r:id="rId2"/>
              </a:rPr>
              <a:t>AWS ECS Developers Guide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35270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DB5E-EF89-6542-97B2-C71D5FB11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89239-AF00-C647-B66E-1041D61ED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3932"/>
            <a:ext cx="4401066" cy="4432598"/>
          </a:xfrm>
        </p:spPr>
        <p:txBody>
          <a:bodyPr>
            <a:normAutofit/>
          </a:bodyPr>
          <a:lstStyle/>
          <a:p>
            <a:r>
              <a:rPr lang="en-US" i="1" dirty="0"/>
              <a:t>Task Definition</a:t>
            </a:r>
          </a:p>
          <a:p>
            <a:pPr lvl="1"/>
            <a:r>
              <a:rPr lang="en-US" dirty="0"/>
              <a:t>The combination of a container image and run-time parameters</a:t>
            </a:r>
          </a:p>
          <a:p>
            <a:r>
              <a:rPr lang="en-US" i="1" dirty="0"/>
              <a:t>Task</a:t>
            </a:r>
            <a:endParaRPr lang="en-US" dirty="0"/>
          </a:p>
          <a:p>
            <a:pPr lvl="1"/>
            <a:r>
              <a:rPr lang="en-US" dirty="0"/>
              <a:t>A running instance of a task definition</a:t>
            </a:r>
          </a:p>
          <a:p>
            <a:r>
              <a:rPr lang="en-US" i="1" dirty="0"/>
              <a:t>Service</a:t>
            </a:r>
          </a:p>
          <a:p>
            <a:pPr lvl="1"/>
            <a:r>
              <a:rPr lang="en-US" dirty="0"/>
              <a:t>Runs and maintains a specified number of tasks</a:t>
            </a:r>
          </a:p>
          <a:p>
            <a:r>
              <a:rPr lang="en-US" i="1" dirty="0"/>
              <a:t>Cluster</a:t>
            </a:r>
            <a:endParaRPr lang="en-US" dirty="0"/>
          </a:p>
          <a:p>
            <a:pPr lvl="1"/>
            <a:r>
              <a:rPr lang="en-US" dirty="0"/>
              <a:t>A logical grouping of tasks or services</a:t>
            </a:r>
          </a:p>
          <a:p>
            <a:pPr lvl="1"/>
            <a:r>
              <a:rPr lang="en-US" dirty="0"/>
              <a:t>EC2 Container Instances (When Used)</a:t>
            </a:r>
          </a:p>
          <a:p>
            <a:pPr lvl="1"/>
            <a:r>
              <a:rPr lang="en-US" dirty="0"/>
              <a:t>Service Prov	</a:t>
            </a:r>
          </a:p>
        </p:txBody>
      </p:sp>
      <p:pic>
        <p:nvPicPr>
          <p:cNvPr id="8" name="Picture 7" descr="A picture containing device&#10;&#10;Description automatically generated">
            <a:extLst>
              <a:ext uri="{FF2B5EF4-FFF2-40B4-BE49-F238E27FC236}">
                <a16:creationId xmlns:a16="http://schemas.microsoft.com/office/drawing/2014/main" id="{16301B59-4F9F-5B42-ADAD-E3E9330CC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4279" y="2276944"/>
            <a:ext cx="6018326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82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06D1AA-BB7E-6347-9623-5C02AFEA28F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751903-73B1-6E4B-B465-C5F35787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</p:spTree>
    <p:extLst>
      <p:ext uri="{BB962C8B-B14F-4D97-AF65-F5344CB8AC3E}">
        <p14:creationId xmlns:p14="http://schemas.microsoft.com/office/powerpoint/2010/main" val="3157668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50F2C-E991-C044-A396-1A6DC880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E2AC6-5D50-CE40-962C-42E6FC568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2 REST Microservices, Public and Private</a:t>
            </a:r>
          </a:p>
          <a:p>
            <a:r>
              <a:rPr lang="en-US" dirty="0"/>
              <a:t>Both services have the same API</a:t>
            </a:r>
          </a:p>
          <a:p>
            <a:pPr lvl="1"/>
            <a:r>
              <a:rPr lang="en-US" dirty="0"/>
              <a:t>/greeting</a:t>
            </a:r>
          </a:p>
          <a:p>
            <a:pPr lvl="1"/>
            <a:r>
              <a:rPr lang="en-US" dirty="0"/>
              <a:t>/crash</a:t>
            </a:r>
          </a:p>
          <a:p>
            <a:pPr lvl="1"/>
            <a:r>
              <a:rPr lang="en-US" dirty="0"/>
              <a:t>/infinite</a:t>
            </a:r>
          </a:p>
          <a:p>
            <a:r>
              <a:rPr lang="en-US" dirty="0"/>
              <a:t>Public forwards requests to Private</a:t>
            </a:r>
          </a:p>
          <a:p>
            <a:r>
              <a:rPr lang="en-US" dirty="0"/>
              <a:t>Private performs actions</a:t>
            </a:r>
          </a:p>
          <a:p>
            <a:pPr lvl="1"/>
            <a:r>
              <a:rPr lang="en-US" dirty="0"/>
              <a:t>/greeting – return “Hello World” and invocation counter</a:t>
            </a:r>
          </a:p>
          <a:p>
            <a:pPr lvl="1"/>
            <a:r>
              <a:rPr lang="en-US" dirty="0"/>
              <a:t>/crash – start a new thread. Wait 5 seconds and then exit the program. </a:t>
            </a:r>
          </a:p>
          <a:p>
            <a:pPr lvl="1"/>
            <a:r>
              <a:rPr lang="en-US" dirty="0"/>
              <a:t>/infinite – start a new thread in an infinite loop.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42EFAF-3D17-1646-85AC-406BDFDF1D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534"/>
          <a:stretch/>
        </p:blipFill>
        <p:spPr>
          <a:xfrm>
            <a:off x="6864864" y="1093986"/>
            <a:ext cx="4206789" cy="527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6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C8EB-9D16-8441-A9E1-25A71D45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Configuration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EE1CFE-18C4-1447-B69C-96E22E5C0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632" y="1516795"/>
            <a:ext cx="8068964" cy="509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242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21B85-AE29-F646-8E76-04B2382E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Setup and Teardown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8934C4-783A-184F-AF12-7E04EF9BB3D0}"/>
              </a:ext>
            </a:extLst>
          </p:cNvPr>
          <p:cNvSpPr txBox="1"/>
          <p:nvPr/>
        </p:nvSpPr>
        <p:spPr>
          <a:xfrm>
            <a:off x="836612" y="1506022"/>
            <a:ext cx="8211800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AWS Credentials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Have an AWS IAM Login with permissions to create ECR Repos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Install the AWS CLI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Sign into CLI – Set region to us-east-2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an SSH Keypair in AWS KMS</a:t>
            </a:r>
          </a:p>
          <a:p>
            <a:endParaRPr lang="en-US" dirty="0">
              <a:hlinkClick r:id="rId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Clone the repository</a:t>
            </a:r>
            <a:endParaRPr lang="en-US" dirty="0"/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Execute script </a:t>
            </a:r>
            <a:r>
              <a:rPr lang="en-US" dirty="0" err="1"/>
              <a:t>setup_environment.sh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Builds docker containers for public-service and private-service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Creates a repositories in AWS Elastic Container Registry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Pushes containers to repos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Runs cloud formation script to set up VPC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Execute script </a:t>
            </a:r>
            <a:r>
              <a:rPr lang="en-US" dirty="0" err="1"/>
              <a:t>teardown_environment.sh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Deletes container repositories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Deletes cloud formation stack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023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020 nvisia">
      <a:dk1>
        <a:srgbClr val="2B3461"/>
      </a:dk1>
      <a:lt1>
        <a:srgbClr val="FFFFFF"/>
      </a:lt1>
      <a:dk2>
        <a:srgbClr val="E6642C"/>
      </a:dk2>
      <a:lt2>
        <a:srgbClr val="405D94"/>
      </a:lt2>
      <a:accent1>
        <a:srgbClr val="F99D1B"/>
      </a:accent1>
      <a:accent2>
        <a:srgbClr val="DFE1E0"/>
      </a:accent2>
      <a:accent3>
        <a:srgbClr val="AACEEC"/>
      </a:accent3>
      <a:accent4>
        <a:srgbClr val="3C3E3E"/>
      </a:accent4>
      <a:accent5>
        <a:srgbClr val="E6642B"/>
      </a:accent5>
      <a:accent6>
        <a:srgbClr val="DFE1E0"/>
      </a:accent6>
      <a:hlink>
        <a:srgbClr val="E6642C"/>
      </a:hlink>
      <a:folHlink>
        <a:srgbClr val="3C3E3E"/>
      </a:folHlink>
    </a:clrScheme>
    <a:fontScheme name="nvisia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9319E9EFDE81F4686B8EF5E377807D0" ma:contentTypeVersion="6" ma:contentTypeDescription="Create a new document." ma:contentTypeScope="" ma:versionID="fa1ee91aa0b1655c004b7e28a6cf6061">
  <xsd:schema xmlns:xsd="http://www.w3.org/2001/XMLSchema" xmlns:xs="http://www.w3.org/2001/XMLSchema" xmlns:p="http://schemas.microsoft.com/office/2006/metadata/properties" xmlns:ns2="2c3b301c-442b-427f-b372-390bb9aa9ad4" targetNamespace="http://schemas.microsoft.com/office/2006/metadata/properties" ma:root="true" ma:fieldsID="ca1056d44483093623e3e7455225dfd6" ns2:_="">
    <xsd:import namespace="2c3b301c-442b-427f-b372-390bb9aa9ad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3b301c-442b-427f-b372-390bb9aa9a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83D1A0B-B3F3-43E6-BA81-A4093C3127C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A92CD67-463C-4E0A-919B-28EC0A293D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3b301c-442b-427f-b372-390bb9aa9a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A0446E-15FF-4A7E-BFCD-48B7491C1158}">
  <ds:schemaRefs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microsoft.com/office/2006/metadata/properties"/>
    <ds:schemaRef ds:uri="2c3b301c-442b-427f-b372-390bb9aa9ad4"/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2944</TotalTime>
  <Words>834</Words>
  <Application>Microsoft Macintosh PowerPoint</Application>
  <PresentationFormat>Widescreen</PresentationFormat>
  <Paragraphs>143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Verdana</vt:lpstr>
      <vt:lpstr>Wingdings</vt:lpstr>
      <vt:lpstr>Office Theme</vt:lpstr>
      <vt:lpstr>Elastic Container Service</vt:lpstr>
      <vt:lpstr>Objective</vt:lpstr>
      <vt:lpstr>PowerPoint Presentation</vt:lpstr>
      <vt:lpstr>Elastic Container Service</vt:lpstr>
      <vt:lpstr>Key Concepts</vt:lpstr>
      <vt:lpstr>Experimental Setup</vt:lpstr>
      <vt:lpstr>The Application</vt:lpstr>
      <vt:lpstr>Cloud Configuration</vt:lpstr>
      <vt:lpstr>Environment Setup and Teardown</vt:lpstr>
      <vt:lpstr>Demonstration</vt:lpstr>
      <vt:lpstr>Create Task Definition</vt:lpstr>
      <vt:lpstr>Create Cluster</vt:lpstr>
      <vt:lpstr>Create Service</vt:lpstr>
      <vt:lpstr>Service Discovery</vt:lpstr>
      <vt:lpstr>Need to know before you get started</vt:lpstr>
      <vt:lpstr>Login</vt:lpstr>
      <vt:lpstr>Experiment!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Megan Heller</dc:creator>
  <cp:lastModifiedBy>George Dill</cp:lastModifiedBy>
  <cp:revision>1</cp:revision>
  <dcterms:created xsi:type="dcterms:W3CDTF">2020-04-08T15:25:06Z</dcterms:created>
  <dcterms:modified xsi:type="dcterms:W3CDTF">2020-05-29T21:42:57Z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0x01010049319E9EFDE81F4686B8EF5E377807D0</vt:lpwstr>
  </property>
</Properties>
</file>